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58" r:id="rId5"/>
    <p:sldMasterId id="2147484803" r:id="rId6"/>
  </p:sldMasterIdLst>
  <p:notesMasterIdLst>
    <p:notesMasterId r:id="rId39"/>
  </p:notesMasterIdLst>
  <p:handoutMasterIdLst>
    <p:handoutMasterId r:id="rId40"/>
  </p:handoutMasterIdLst>
  <p:sldIdLst>
    <p:sldId id="1026" r:id="rId7"/>
    <p:sldId id="1043" r:id="rId8"/>
    <p:sldId id="1045" r:id="rId9"/>
    <p:sldId id="1052" r:id="rId10"/>
    <p:sldId id="1031" r:id="rId11"/>
    <p:sldId id="1035" r:id="rId12"/>
    <p:sldId id="1055" r:id="rId13"/>
    <p:sldId id="1056" r:id="rId14"/>
    <p:sldId id="269" r:id="rId15"/>
    <p:sldId id="440" r:id="rId16"/>
    <p:sldId id="378" r:id="rId17"/>
    <p:sldId id="383" r:id="rId18"/>
    <p:sldId id="361" r:id="rId19"/>
    <p:sldId id="362" r:id="rId20"/>
    <p:sldId id="393" r:id="rId21"/>
    <p:sldId id="365" r:id="rId22"/>
    <p:sldId id="454" r:id="rId23"/>
    <p:sldId id="449" r:id="rId24"/>
    <p:sldId id="404" r:id="rId25"/>
    <p:sldId id="455" r:id="rId26"/>
    <p:sldId id="456" r:id="rId27"/>
    <p:sldId id="367" r:id="rId28"/>
    <p:sldId id="409" r:id="rId29"/>
    <p:sldId id="415" r:id="rId30"/>
    <p:sldId id="458" r:id="rId31"/>
    <p:sldId id="457" r:id="rId32"/>
    <p:sldId id="460" r:id="rId33"/>
    <p:sldId id="459" r:id="rId34"/>
    <p:sldId id="420" r:id="rId35"/>
    <p:sldId id="427" r:id="rId36"/>
    <p:sldId id="452" r:id="rId37"/>
    <p:sldId id="461" r:id="rId38"/>
  </p:sldIdLst>
  <p:sldSz cx="12188825" cy="6858000"/>
  <p:notesSz cx="7010400" cy="9296400"/>
  <p:defaultTextStyle>
    <a:defPPr>
      <a:defRPr lang="en-US"/>
    </a:defPPr>
    <a:lvl1pPr marL="0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265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530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795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060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6323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5590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853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4119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F3C9BB-E413-6345-98D9-A44FB3ADC69E}">
          <p14:sldIdLst>
            <p14:sldId id="1026"/>
            <p14:sldId id="1043"/>
            <p14:sldId id="1045"/>
            <p14:sldId id="1052"/>
            <p14:sldId id="1031"/>
            <p14:sldId id="1035"/>
            <p14:sldId id="1055"/>
            <p14:sldId id="1056"/>
            <p14:sldId id="269"/>
            <p14:sldId id="440"/>
            <p14:sldId id="378"/>
            <p14:sldId id="383"/>
            <p14:sldId id="361"/>
            <p14:sldId id="362"/>
            <p14:sldId id="393"/>
            <p14:sldId id="365"/>
            <p14:sldId id="454"/>
            <p14:sldId id="449"/>
            <p14:sldId id="404"/>
            <p14:sldId id="455"/>
            <p14:sldId id="456"/>
            <p14:sldId id="367"/>
            <p14:sldId id="409"/>
            <p14:sldId id="415"/>
            <p14:sldId id="458"/>
            <p14:sldId id="457"/>
            <p14:sldId id="460"/>
            <p14:sldId id="459"/>
            <p14:sldId id="420"/>
            <p14:sldId id="427"/>
            <p14:sldId id="452"/>
            <p14:sldId id="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pos="192">
          <p15:clr>
            <a:srgbClr val="A4A3A4"/>
          </p15:clr>
        </p15:guide>
        <p15:guide id="4" pos="7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rushing" initials="" lastIdx="14" clrIdx="0"/>
  <p:cmAuthor id="1" name="Rhett Cordisco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69A"/>
    <a:srgbClr val="0F3263"/>
    <a:srgbClr val="0A235C"/>
    <a:srgbClr val="002539"/>
    <a:srgbClr val="003958"/>
    <a:srgbClr val="005480"/>
    <a:srgbClr val="016FA9"/>
    <a:srgbClr val="091233"/>
    <a:srgbClr val="092A73"/>
    <a:srgbClr val="0D3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01" autoAdjust="0"/>
    <p:restoredTop sz="91782" autoAdjust="0"/>
  </p:normalViewPr>
  <p:slideViewPr>
    <p:cSldViewPr snapToGrid="0">
      <p:cViewPr varScale="1">
        <p:scale>
          <a:sx n="104" d="100"/>
          <a:sy n="104" d="100"/>
        </p:scale>
        <p:origin x="150" y="126"/>
      </p:cViewPr>
      <p:guideLst>
        <p:guide orient="horz" pos="4021"/>
        <p:guide orient="horz" pos="147"/>
        <p:guide pos="192"/>
        <p:guide pos="7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4016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sboth" userId="7de0f955-c73b-4398-9d0d-7705d1562118" providerId="ADAL" clId="{5678483E-30A8-407D-9D82-4EB35FD5AE18}"/>
    <pc:docChg chg="custSel addSld delSld modSld modMainMaster modSection">
      <pc:chgData name="David Asboth" userId="7de0f955-c73b-4398-9d0d-7705d1562118" providerId="ADAL" clId="{5678483E-30A8-407D-9D82-4EB35FD5AE18}" dt="2018-05-24T13:10:54.432" v="134" actId="2696"/>
      <pc:docMkLst>
        <pc:docMk/>
      </pc:docMkLst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3961617134" sldId="269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701466091" sldId="361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1853881701" sldId="362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3207593998" sldId="365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1553603563" sldId="367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3435016774" sldId="378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1756527498" sldId="383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3922489586" sldId="393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343084463" sldId="404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926450105" sldId="409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2267369491" sldId="415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682547005" sldId="420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3994998150" sldId="427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102913672" sldId="440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522534033" sldId="449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2258877562" sldId="452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272987355" sldId="454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1149263577" sldId="455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2082076136" sldId="456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2346625426" sldId="457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1194837176" sldId="458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4011952255" sldId="459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3685695933" sldId="460"/>
        </pc:sldMkLst>
      </pc:sldChg>
      <pc:sldChg chg="add del">
        <pc:chgData name="David Asboth" userId="7de0f955-c73b-4398-9d0d-7705d1562118" providerId="ADAL" clId="{5678483E-30A8-407D-9D82-4EB35FD5AE18}" dt="2018-05-24T12:34:26.214" v="1"/>
        <pc:sldMkLst>
          <pc:docMk/>
          <pc:sldMk cId="620737201" sldId="461"/>
        </pc:sldMkLst>
      </pc:sldChg>
      <pc:sldChg chg="addSp modSp">
        <pc:chgData name="David Asboth" userId="7de0f955-c73b-4398-9d0d-7705d1562118" providerId="ADAL" clId="{5678483E-30A8-407D-9D82-4EB35FD5AE18}" dt="2018-05-24T13:09:30.580" v="133" actId="1076"/>
        <pc:sldMkLst>
          <pc:docMk/>
          <pc:sldMk cId="1393831943" sldId="1045"/>
        </pc:sldMkLst>
        <pc:spChg chg="add mod">
          <ac:chgData name="David Asboth" userId="7de0f955-c73b-4398-9d0d-7705d1562118" providerId="ADAL" clId="{5678483E-30A8-407D-9D82-4EB35FD5AE18}" dt="2018-05-24T13:06:27.749" v="90" actId="1076"/>
          <ac:spMkLst>
            <pc:docMk/>
            <pc:sldMk cId="1393831943" sldId="1045"/>
            <ac:spMk id="7" creationId="{7CFDB520-3ED2-4F72-96BB-43E00879DE51}"/>
          </ac:spMkLst>
        </pc:spChg>
        <pc:spChg chg="add mod">
          <ac:chgData name="David Asboth" userId="7de0f955-c73b-4398-9d0d-7705d1562118" providerId="ADAL" clId="{5678483E-30A8-407D-9D82-4EB35FD5AE18}" dt="2018-05-24T13:06:44.724" v="127" actId="1038"/>
          <ac:spMkLst>
            <pc:docMk/>
            <pc:sldMk cId="1393831943" sldId="1045"/>
            <ac:spMk id="8" creationId="{DCEA4905-F5C8-4BDC-A537-CD6EA1F8603D}"/>
          </ac:spMkLst>
        </pc:spChg>
        <pc:picChg chg="mod">
          <ac:chgData name="David Asboth" userId="7de0f955-c73b-4398-9d0d-7705d1562118" providerId="ADAL" clId="{5678483E-30A8-407D-9D82-4EB35FD5AE18}" dt="2018-05-24T13:05:38.287" v="85" actId="1076"/>
          <ac:picMkLst>
            <pc:docMk/>
            <pc:sldMk cId="1393831943" sldId="1045"/>
            <ac:picMk id="4" creationId="{66B46F07-BF62-9E46-AFE9-DEDCE8F30E3E}"/>
          </ac:picMkLst>
        </pc:picChg>
        <pc:picChg chg="add mod">
          <ac:chgData name="David Asboth" userId="7de0f955-c73b-4398-9d0d-7705d1562118" providerId="ADAL" clId="{5678483E-30A8-407D-9D82-4EB35FD5AE18}" dt="2018-05-24T13:05:42.631" v="86" actId="1076"/>
          <ac:picMkLst>
            <pc:docMk/>
            <pc:sldMk cId="1393831943" sldId="1045"/>
            <ac:picMk id="6" creationId="{C938643A-BB20-43C2-809F-4198C9FB206F}"/>
          </ac:picMkLst>
        </pc:picChg>
        <pc:picChg chg="add mod">
          <ac:chgData name="David Asboth" userId="7de0f955-c73b-4398-9d0d-7705d1562118" providerId="ADAL" clId="{5678483E-30A8-407D-9D82-4EB35FD5AE18}" dt="2018-05-24T13:07:39.068" v="129" actId="1076"/>
          <ac:picMkLst>
            <pc:docMk/>
            <pc:sldMk cId="1393831943" sldId="1045"/>
            <ac:picMk id="10" creationId="{E5867AF4-2B90-4AE0-9F02-825F7B1214D7}"/>
          </ac:picMkLst>
        </pc:picChg>
        <pc:picChg chg="add mod">
          <ac:chgData name="David Asboth" userId="7de0f955-c73b-4398-9d0d-7705d1562118" providerId="ADAL" clId="{5678483E-30A8-407D-9D82-4EB35FD5AE18}" dt="2018-05-24T13:09:30.580" v="133" actId="1076"/>
          <ac:picMkLst>
            <pc:docMk/>
            <pc:sldMk cId="1393831943" sldId="1045"/>
            <ac:picMk id="12" creationId="{3E0F9E6F-37CF-416F-8F36-A95B9BDAA215}"/>
          </ac:picMkLst>
        </pc:picChg>
        <pc:picChg chg="add mod">
          <ac:chgData name="David Asboth" userId="7de0f955-c73b-4398-9d0d-7705d1562118" providerId="ADAL" clId="{5678483E-30A8-407D-9D82-4EB35FD5AE18}" dt="2018-05-24T13:09:25.460" v="132" actId="1076"/>
          <ac:picMkLst>
            <pc:docMk/>
            <pc:sldMk cId="1393831943" sldId="1045"/>
            <ac:picMk id="14" creationId="{DD8A8516-CC61-424D-B6F2-6565A2442F0D}"/>
          </ac:picMkLst>
        </pc:picChg>
      </pc:sldChg>
      <pc:sldChg chg="modSp">
        <pc:chgData name="David Asboth" userId="7de0f955-c73b-4398-9d0d-7705d1562118" providerId="ADAL" clId="{5678483E-30A8-407D-9D82-4EB35FD5AE18}" dt="2018-05-24T12:37:45.029" v="74" actId="1076"/>
        <pc:sldMkLst>
          <pc:docMk/>
          <pc:sldMk cId="429993874" sldId="1056"/>
        </pc:sldMkLst>
        <pc:spChg chg="mod">
          <ac:chgData name="David Asboth" userId="7de0f955-c73b-4398-9d0d-7705d1562118" providerId="ADAL" clId="{5678483E-30A8-407D-9D82-4EB35FD5AE18}" dt="2018-05-24T12:37:45.029" v="74" actId="1076"/>
          <ac:spMkLst>
            <pc:docMk/>
            <pc:sldMk cId="429993874" sldId="1056"/>
            <ac:spMk id="3" creationId="{91994EE9-9755-AE44-95A2-B8BA523DC837}"/>
          </ac:spMkLst>
        </pc:spChg>
      </pc:sldChg>
      <pc:sldChg chg="del">
        <pc:chgData name="David Asboth" userId="7de0f955-c73b-4398-9d0d-7705d1562118" providerId="ADAL" clId="{5678483E-30A8-407D-9D82-4EB35FD5AE18}" dt="2018-05-24T13:10:54.432" v="134" actId="2696"/>
        <pc:sldMkLst>
          <pc:docMk/>
          <pc:sldMk cId="2010337327" sldId="1057"/>
        </pc:sldMkLst>
      </pc:sldChg>
      <pc:sldMasterChg chg="modSldLayout">
        <pc:chgData name="David Asboth" userId="7de0f955-c73b-4398-9d0d-7705d1562118" providerId="ADAL" clId="{5678483E-30A8-407D-9D82-4EB35FD5AE18}" dt="2018-05-24T12:38:48.178" v="80"/>
        <pc:sldMasterMkLst>
          <pc:docMk/>
          <pc:sldMasterMk cId="3695587095" sldId="2147484658"/>
        </pc:sldMasterMkLst>
        <pc:sldLayoutChg chg="addSp modSp">
          <pc:chgData name="David Asboth" userId="7de0f955-c73b-4398-9d0d-7705d1562118" providerId="ADAL" clId="{5678483E-30A8-407D-9D82-4EB35FD5AE18}" dt="2018-05-24T12:38:11.103" v="78" actId="1076"/>
          <pc:sldLayoutMkLst>
            <pc:docMk/>
            <pc:sldMasterMk cId="3695587095" sldId="2147484658"/>
            <pc:sldLayoutMk cId="0" sldId="2147484797"/>
          </pc:sldLayoutMkLst>
          <pc:spChg chg="add mod">
            <ac:chgData name="David Asboth" userId="7de0f955-c73b-4398-9d0d-7705d1562118" providerId="ADAL" clId="{5678483E-30A8-407D-9D82-4EB35FD5AE18}" dt="2018-05-24T12:38:11.103" v="78" actId="1076"/>
            <ac:spMkLst>
              <pc:docMk/>
              <pc:sldMasterMk cId="3695587095" sldId="2147484658"/>
              <pc:sldLayoutMk cId="0" sldId="2147484797"/>
              <ac:spMk id="2" creationId="{9F33538E-C1C3-479B-986F-A710F3C477F0}"/>
            </ac:spMkLst>
          </pc:spChg>
        </pc:sldLayoutChg>
        <pc:sldLayoutChg chg="addSp delSp modSp">
          <pc:chgData name="David Asboth" userId="7de0f955-c73b-4398-9d0d-7705d1562118" providerId="ADAL" clId="{5678483E-30A8-407D-9D82-4EB35FD5AE18}" dt="2018-05-24T12:38:48.178" v="80"/>
          <pc:sldLayoutMkLst>
            <pc:docMk/>
            <pc:sldMasterMk cId="3695587095" sldId="2147484658"/>
            <pc:sldLayoutMk cId="3730824927" sldId="2147484802"/>
          </pc:sldLayoutMkLst>
          <pc:spChg chg="add del mod">
            <ac:chgData name="David Asboth" userId="7de0f955-c73b-4398-9d0d-7705d1562118" providerId="ADAL" clId="{5678483E-30A8-407D-9D82-4EB35FD5AE18}" dt="2018-05-24T12:38:47.638" v="79" actId="478"/>
            <ac:spMkLst>
              <pc:docMk/>
              <pc:sldMasterMk cId="3695587095" sldId="2147484658"/>
              <pc:sldLayoutMk cId="3730824927" sldId="2147484802"/>
              <ac:spMk id="4" creationId="{E840FC70-63B9-4C49-9F7B-A46298422093}"/>
            </ac:spMkLst>
          </pc:spChg>
          <pc:spChg chg="add">
            <ac:chgData name="David Asboth" userId="7de0f955-c73b-4398-9d0d-7705d1562118" providerId="ADAL" clId="{5678483E-30A8-407D-9D82-4EB35FD5AE18}" dt="2018-05-24T12:38:48.178" v="80"/>
            <ac:spMkLst>
              <pc:docMk/>
              <pc:sldMasterMk cId="3695587095" sldId="2147484658"/>
              <pc:sldLayoutMk cId="3730824927" sldId="2147484802"/>
              <ac:spMk id="9" creationId="{44935C87-09A6-495C-B3E9-9FB7FB424A26}"/>
            </ac:spMkLst>
          </pc:spChg>
        </pc:sldLayoutChg>
      </pc:sldMasterChg>
      <pc:sldMasterChg chg="modSldLayout">
        <pc:chgData name="David Asboth" userId="7de0f955-c73b-4398-9d0d-7705d1562118" providerId="ADAL" clId="{5678483E-30A8-407D-9D82-4EB35FD5AE18}" dt="2018-05-24T12:39:17.670" v="82" actId="207"/>
        <pc:sldMasterMkLst>
          <pc:docMk/>
          <pc:sldMasterMk cId="1338414078" sldId="2147484803"/>
        </pc:sldMasterMkLst>
        <pc:sldLayoutChg chg="addSp modSp">
          <pc:chgData name="David Asboth" userId="7de0f955-c73b-4398-9d0d-7705d1562118" providerId="ADAL" clId="{5678483E-30A8-407D-9D82-4EB35FD5AE18}" dt="2018-05-24T12:39:17.670" v="82" actId="207"/>
          <pc:sldLayoutMkLst>
            <pc:docMk/>
            <pc:sldMasterMk cId="1338414078" sldId="2147484803"/>
            <pc:sldLayoutMk cId="3017976675" sldId="2147484812"/>
          </pc:sldLayoutMkLst>
          <pc:spChg chg="add mod">
            <ac:chgData name="David Asboth" userId="7de0f955-c73b-4398-9d0d-7705d1562118" providerId="ADAL" clId="{5678483E-30A8-407D-9D82-4EB35FD5AE18}" dt="2018-05-24T12:39:17.670" v="82" actId="207"/>
            <ac:spMkLst>
              <pc:docMk/>
              <pc:sldMasterMk cId="1338414078" sldId="2147484803"/>
              <pc:sldLayoutMk cId="3017976675" sldId="2147484812"/>
              <ac:spMk id="6" creationId="{7DA8E380-80FD-4910-9156-82F35DA90DE8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56" cy="464978"/>
          </a:xfrm>
          <a:prstGeom prst="rect">
            <a:avLst/>
          </a:prstGeom>
        </p:spPr>
        <p:txBody>
          <a:bodyPr vert="horz" lIns="90673" tIns="45335" rIns="90673" bIns="45335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2"/>
            <a:ext cx="3038156" cy="464978"/>
          </a:xfrm>
          <a:prstGeom prst="rect">
            <a:avLst/>
          </a:prstGeom>
        </p:spPr>
        <p:txBody>
          <a:bodyPr vert="horz" lIns="90673" tIns="45335" rIns="90673" bIns="45335" rtlCol="0"/>
          <a:lstStyle>
            <a:lvl1pPr algn="r">
              <a:defRPr sz="1200"/>
            </a:lvl1pPr>
          </a:lstStyle>
          <a:p>
            <a:fld id="{A544B7F5-F5C7-4D85-B245-2EB1549E755F}" type="datetimeFigureOut">
              <a:rPr lang="en-US" smtClean="0">
                <a:latin typeface="Arial"/>
              </a:rPr>
              <a:t>5/24/2018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8"/>
            <a:ext cx="3038156" cy="464978"/>
          </a:xfrm>
          <a:prstGeom prst="rect">
            <a:avLst/>
          </a:prstGeom>
        </p:spPr>
        <p:txBody>
          <a:bodyPr vert="horz" lIns="90673" tIns="45335" rIns="90673" bIns="45335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29848"/>
            <a:ext cx="3038156" cy="464978"/>
          </a:xfrm>
          <a:prstGeom prst="rect">
            <a:avLst/>
          </a:prstGeom>
        </p:spPr>
        <p:txBody>
          <a:bodyPr vert="horz" lIns="90673" tIns="45335" rIns="90673" bIns="45335" rtlCol="0" anchor="b"/>
          <a:lstStyle>
            <a:lvl1pPr algn="r">
              <a:defRPr sz="1200"/>
            </a:lvl1pPr>
          </a:lstStyle>
          <a:p>
            <a:fld id="{AB627574-AC5C-4806-9007-F6DCA895AA20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132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48" tIns="46575" rIns="93148" bIns="46575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8" tIns="46575" rIns="93148" bIns="46575" rtlCol="0"/>
          <a:lstStyle>
            <a:lvl1pPr algn="r">
              <a:defRPr sz="1200">
                <a:latin typeface="Arial"/>
              </a:defRPr>
            </a:lvl1pPr>
          </a:lstStyle>
          <a:p>
            <a:fld id="{000534CB-5A2E-E042-BD2B-5FEE40BFF38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5325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5" rIns="93148" bIns="465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8" tIns="46575" rIns="93148" bIns="4657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48" tIns="46575" rIns="93148" bIns="46575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48" tIns="46575" rIns="93148" bIns="46575" rtlCol="0" anchor="b"/>
          <a:lstStyle>
            <a:lvl1pPr algn="r">
              <a:defRPr sz="1200">
                <a:latin typeface="Arial"/>
              </a:defRPr>
            </a:lvl1pPr>
          </a:lstStyle>
          <a:p>
            <a:fld id="{C822B1E7-694C-A54B-B0DB-38D0AA2579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60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1pPr>
    <a:lvl2pPr marL="609265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2pPr>
    <a:lvl3pPr marL="1218530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3pPr>
    <a:lvl4pPr marL="1827795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4pPr>
    <a:lvl5pPr marL="2437060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5pPr>
    <a:lvl6pPr marL="3046323" algn="l" defTabSz="6092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5590" algn="l" defTabSz="6092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4853" algn="l" defTabSz="6092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4119" algn="l" defTabSz="6092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Interestingly, we have a </a:t>
            </a:r>
            <a:r>
              <a:rPr lang="en-US" dirty="0" err="1"/>
              <a:t>PoC</a:t>
            </a:r>
            <a:r>
              <a:rPr lang="en-US" dirty="0"/>
              <a:t> before we have a prototype.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2B1E7-694C-A54B-B0DB-38D0AA2579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0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Science give up “free form experimentation”</a:t>
            </a:r>
          </a:p>
          <a:p>
            <a:pPr marL="171450" indent="-171450">
              <a:buFontTx/>
              <a:buChar char="-"/>
            </a:pPr>
            <a:r>
              <a:rPr lang="en-GB" dirty="0"/>
              <a:t>and gain performance and scalability</a:t>
            </a:r>
          </a:p>
          <a:p>
            <a:endParaRPr lang="en-GB" dirty="0"/>
          </a:p>
          <a:p>
            <a:r>
              <a:rPr lang="en-GB" dirty="0"/>
              <a:t>Data Engineering give up “fast, repeatable, stable implementation”</a:t>
            </a:r>
          </a:p>
          <a:p>
            <a:pPr marL="171450" indent="-171450">
              <a:buFontTx/>
              <a:buChar char="-"/>
            </a:pPr>
            <a:r>
              <a:rPr lang="en-GB" dirty="0"/>
              <a:t>but just enough to gain freedom from supporting huge, confusing SQL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6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processes can branch out, flow separately, and meet “down river”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993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SQL queries are backwards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You select columns before you know what the data sources are</a:t>
            </a:r>
          </a:p>
          <a:p>
            <a:pPr marL="171450" indent="-171450">
              <a:buFontTx/>
              <a:buChar char="-"/>
            </a:pPr>
            <a:r>
              <a:rPr lang="en-GB" dirty="0"/>
              <a:t>If you need business logic to create intermediate datasets, these become impenetrable</a:t>
            </a:r>
          </a:p>
          <a:p>
            <a:endParaRPr lang="en-GB" dirty="0"/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Waimak</a:t>
            </a:r>
            <a:r>
              <a:rPr lang="en-GB" dirty="0"/>
              <a:t> encourages a logical ordering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Load your dataset</a:t>
            </a:r>
          </a:p>
          <a:p>
            <a:pPr marL="171450" indent="-171450">
              <a:buFontTx/>
              <a:buChar char="-"/>
            </a:pPr>
            <a:r>
              <a:rPr lang="en-GB" dirty="0"/>
              <a:t>Filter out rows you don’t need</a:t>
            </a:r>
          </a:p>
          <a:p>
            <a:pPr marL="171450" indent="-171450">
              <a:buFontTx/>
              <a:buChar char="-"/>
            </a:pPr>
            <a:r>
              <a:rPr lang="en-GB" dirty="0"/>
              <a:t>Create any intermediate datasets you need</a:t>
            </a:r>
          </a:p>
          <a:p>
            <a:pPr marL="171450" indent="-171450">
              <a:buFontTx/>
              <a:buChar char="-"/>
            </a:pPr>
            <a:r>
              <a:rPr lang="en-GB" dirty="0"/>
              <a:t>Finally tell it what columns to select</a:t>
            </a:r>
          </a:p>
          <a:p>
            <a:pPr marL="171450" indent="-171450">
              <a:buFontTx/>
              <a:buChar char="-"/>
            </a:pPr>
            <a:r>
              <a:rPr lang="en-GB" dirty="0"/>
              <a:t>“True ETL”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5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081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Email us to ask about </a:t>
            </a:r>
            <a:r>
              <a:rPr lang="en-GB" dirty="0" err="1"/>
              <a:t>Waimak</a:t>
            </a:r>
            <a:r>
              <a:rPr lang="en-GB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840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14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funnel: more things enter at the top than exit the bottom.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can we spend a small amount of work to quickly prove the value of further work?</a:t>
            </a:r>
          </a:p>
          <a:p>
            <a:pPr marL="0" indent="0">
              <a:buNone/>
            </a:pPr>
            <a:r>
              <a:rPr lang="en-US" dirty="0"/>
              <a:t>Once we show that initial value, how do we “scale up” towards a proof-of-concept?</a:t>
            </a:r>
          </a:p>
          <a:p>
            <a:pPr marL="0" indent="0">
              <a:buNone/>
            </a:pPr>
            <a:r>
              <a:rPr lang="en-US" dirty="0"/>
              <a:t>If our proof-of-concept is successful, how do we ”scale up” again to a working prototype?</a:t>
            </a:r>
          </a:p>
          <a:p>
            <a:pPr marL="0" indent="0">
              <a:buNone/>
            </a:pPr>
            <a:r>
              <a:rPr lang="en-US" dirty="0"/>
              <a:t>How do we take viable working prototypes to production scale?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2B1E7-694C-A54B-B0DB-38D0AA2579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1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5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8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Bad because:</a:t>
            </a:r>
          </a:p>
          <a:p>
            <a:pPr marL="171450" indent="-171450">
              <a:buFontTx/>
              <a:buChar char="-"/>
            </a:pPr>
            <a:r>
              <a:rPr lang="en-GB" dirty="0"/>
              <a:t>Duplicating work = more time spent in development</a:t>
            </a:r>
          </a:p>
          <a:p>
            <a:pPr marL="171450" indent="-171450">
              <a:buFontTx/>
              <a:buChar char="-"/>
            </a:pPr>
            <a:r>
              <a:rPr lang="en-GB" dirty="0"/>
              <a:t>Neither side knows anything about the other</a:t>
            </a:r>
          </a:p>
          <a:p>
            <a:pPr marL="171450" indent="-171450">
              <a:buFontTx/>
              <a:buChar char="-"/>
            </a:pPr>
            <a:r>
              <a:rPr lang="en-GB" dirty="0"/>
              <a:t>Who’s responsible when something goes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7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36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553BF-3BD9-49E9-A5CD-7C17C84D3A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35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1"/>
          <p:cNvSpPr/>
          <p:nvPr userDrawn="1"/>
        </p:nvSpPr>
        <p:spPr>
          <a:xfrm flipH="1" flipV="1">
            <a:off x="8175629" y="3294219"/>
            <a:ext cx="4013196" cy="261159"/>
          </a:xfrm>
          <a:custGeom>
            <a:avLst/>
            <a:gdLst>
              <a:gd name="connsiteX0" fmla="*/ 0 w 3594100"/>
              <a:gd name="connsiteY0" fmla="*/ 1701800 h 1701800"/>
              <a:gd name="connsiteX1" fmla="*/ 819161 w 3594100"/>
              <a:gd name="connsiteY1" fmla="*/ 0 h 1701800"/>
              <a:gd name="connsiteX2" fmla="*/ 3594100 w 3594100"/>
              <a:gd name="connsiteY2" fmla="*/ 0 h 1701800"/>
              <a:gd name="connsiteX3" fmla="*/ 2774939 w 3594100"/>
              <a:gd name="connsiteY3" fmla="*/ 1701800 h 1701800"/>
              <a:gd name="connsiteX4" fmla="*/ 0 w 3594100"/>
              <a:gd name="connsiteY4" fmla="*/ 1701800 h 1701800"/>
              <a:gd name="connsiteX0" fmla="*/ 0 w 2789767"/>
              <a:gd name="connsiteY0" fmla="*/ 1710266 h 1710266"/>
              <a:gd name="connsiteX1" fmla="*/ 14828 w 2789767"/>
              <a:gd name="connsiteY1" fmla="*/ 0 h 1710266"/>
              <a:gd name="connsiteX2" fmla="*/ 2789767 w 2789767"/>
              <a:gd name="connsiteY2" fmla="*/ 0 h 1710266"/>
              <a:gd name="connsiteX3" fmla="*/ 1970606 w 2789767"/>
              <a:gd name="connsiteY3" fmla="*/ 1701800 h 1710266"/>
              <a:gd name="connsiteX4" fmla="*/ 0 w 2789767"/>
              <a:gd name="connsiteY4" fmla="*/ 1710266 h 1710266"/>
              <a:gd name="connsiteX0" fmla="*/ 19038 w 2774939"/>
              <a:gd name="connsiteY0" fmla="*/ 1701800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1955778 w 2774939"/>
              <a:gd name="connsiteY3" fmla="*/ 1701800 h 1701800"/>
              <a:gd name="connsiteX4" fmla="*/ 19038 w 2774939"/>
              <a:gd name="connsiteY4" fmla="*/ 1701800 h 1701800"/>
              <a:gd name="connsiteX0" fmla="*/ 2104 w 2774939"/>
              <a:gd name="connsiteY0" fmla="*/ 1693333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1955778 w 2774939"/>
              <a:gd name="connsiteY3" fmla="*/ 1701800 h 1701800"/>
              <a:gd name="connsiteX4" fmla="*/ 2104 w 2774939"/>
              <a:gd name="connsiteY4" fmla="*/ 1693333 h 1701800"/>
              <a:gd name="connsiteX0" fmla="*/ 2104 w 2774939"/>
              <a:gd name="connsiteY0" fmla="*/ 1693333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2551437 w 2774939"/>
              <a:gd name="connsiteY3" fmla="*/ 1701800 h 1701800"/>
              <a:gd name="connsiteX4" fmla="*/ 2104 w 2774939"/>
              <a:gd name="connsiteY4" fmla="*/ 1693333 h 1701800"/>
              <a:gd name="connsiteX0" fmla="*/ 2104 w 2774939"/>
              <a:gd name="connsiteY0" fmla="*/ 1693333 h 1756693"/>
              <a:gd name="connsiteX1" fmla="*/ 0 w 2774939"/>
              <a:gd name="connsiteY1" fmla="*/ 0 h 1756693"/>
              <a:gd name="connsiteX2" fmla="*/ 2774939 w 2774939"/>
              <a:gd name="connsiteY2" fmla="*/ 0 h 1756693"/>
              <a:gd name="connsiteX3" fmla="*/ 2656815 w 2774939"/>
              <a:gd name="connsiteY3" fmla="*/ 1756693 h 1756693"/>
              <a:gd name="connsiteX4" fmla="*/ 2104 w 2774939"/>
              <a:gd name="connsiteY4" fmla="*/ 1693333 h 1756693"/>
              <a:gd name="connsiteX0" fmla="*/ 2104 w 2774939"/>
              <a:gd name="connsiteY0" fmla="*/ 1693333 h 1756693"/>
              <a:gd name="connsiteX1" fmla="*/ 0 w 2774939"/>
              <a:gd name="connsiteY1" fmla="*/ 0 h 1756693"/>
              <a:gd name="connsiteX2" fmla="*/ 2774939 w 2774939"/>
              <a:gd name="connsiteY2" fmla="*/ 0 h 1756693"/>
              <a:gd name="connsiteX3" fmla="*/ 2677305 w 2774939"/>
              <a:gd name="connsiteY3" fmla="*/ 1756693 h 1756693"/>
              <a:gd name="connsiteX4" fmla="*/ 2104 w 2774939"/>
              <a:gd name="connsiteY4" fmla="*/ 1693333 h 1756693"/>
              <a:gd name="connsiteX0" fmla="*/ 2104 w 2774939"/>
              <a:gd name="connsiteY0" fmla="*/ 1693333 h 1693332"/>
              <a:gd name="connsiteX1" fmla="*/ 0 w 2774939"/>
              <a:gd name="connsiteY1" fmla="*/ 0 h 1693332"/>
              <a:gd name="connsiteX2" fmla="*/ 2774939 w 2774939"/>
              <a:gd name="connsiteY2" fmla="*/ 0 h 1693332"/>
              <a:gd name="connsiteX3" fmla="*/ 2677305 w 2774939"/>
              <a:gd name="connsiteY3" fmla="*/ 1674347 h 1693332"/>
              <a:gd name="connsiteX4" fmla="*/ 2104 w 2774939"/>
              <a:gd name="connsiteY4" fmla="*/ 1693333 h 1693332"/>
              <a:gd name="connsiteX0" fmla="*/ 2104 w 2774939"/>
              <a:gd name="connsiteY0" fmla="*/ 1693333 h 1693332"/>
              <a:gd name="connsiteX1" fmla="*/ 0 w 2774939"/>
              <a:gd name="connsiteY1" fmla="*/ 0 h 1693332"/>
              <a:gd name="connsiteX2" fmla="*/ 2774939 w 2774939"/>
              <a:gd name="connsiteY2" fmla="*/ 0 h 1693332"/>
              <a:gd name="connsiteX3" fmla="*/ 2683160 w 2774939"/>
              <a:gd name="connsiteY3" fmla="*/ 1674347 h 1693332"/>
              <a:gd name="connsiteX4" fmla="*/ 2104 w 2774939"/>
              <a:gd name="connsiteY4" fmla="*/ 1693333 h 169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939" h="1693332">
                <a:moveTo>
                  <a:pt x="2104" y="1693333"/>
                </a:moveTo>
                <a:cubicBezTo>
                  <a:pt x="1403" y="1128889"/>
                  <a:pt x="701" y="564444"/>
                  <a:pt x="0" y="0"/>
                </a:cubicBezTo>
                <a:lnTo>
                  <a:pt x="2774939" y="0"/>
                </a:lnTo>
                <a:lnTo>
                  <a:pt x="2683160" y="1674347"/>
                </a:lnTo>
                <a:lnTo>
                  <a:pt x="2104" y="1693333"/>
                </a:lnTo>
                <a:close/>
              </a:path>
            </a:pathLst>
          </a:cu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 defTabSz="608975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955458" y="3555378"/>
            <a:ext cx="7049729" cy="1188501"/>
          </a:xfrm>
          <a:prstGeom prst="rect">
            <a:avLst/>
          </a:prstGeom>
        </p:spPr>
        <p:txBody>
          <a:bodyPr vert="horz" lIns="121842" tIns="60921" rIns="121842" bIns="60921" rtlCol="0" anchor="ctr">
            <a:noAutofit/>
          </a:bodyPr>
          <a:lstStyle>
            <a:lvl1pPr algn="l">
              <a:lnSpc>
                <a:spcPct val="8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955458" y="4858280"/>
            <a:ext cx="695140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5458" y="4972681"/>
            <a:ext cx="7049729" cy="378251"/>
          </a:xfrm>
          <a:prstGeom prst="rect">
            <a:avLst/>
          </a:prstGeom>
        </p:spPr>
        <p:txBody>
          <a:bodyPr vert="horz" lIns="91417" tIns="45708" rIns="91417" bIns="45708"/>
          <a:lstStyle>
            <a:lvl1pPr marL="0" indent="0" algn="l">
              <a:buFontTx/>
              <a:buNone/>
              <a:defRPr sz="1200" spc="600">
                <a:solidFill>
                  <a:srgbClr val="FFFFFF"/>
                </a:solidFill>
              </a:defRPr>
            </a:lvl1pPr>
            <a:lvl2pPr marL="403036" indent="0">
              <a:buFontTx/>
              <a:buNone/>
              <a:defRPr/>
            </a:lvl2pPr>
            <a:lvl3pPr marL="745785" indent="0">
              <a:buFontTx/>
              <a:buNone/>
              <a:defRPr/>
            </a:lvl3pPr>
            <a:lvl4pPr marL="1067895" indent="0">
              <a:buFontTx/>
              <a:buNone/>
              <a:defRPr/>
            </a:lvl4pPr>
            <a:lvl5pPr marL="1409053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/ DATE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3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84" y="365126"/>
            <a:ext cx="110376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1825625"/>
            <a:ext cx="1103765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5" y="6198646"/>
            <a:ext cx="3365850" cy="191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935C87-09A6-495C-B3E9-9FB7FB424A26}"/>
              </a:ext>
            </a:extLst>
          </p:cNvPr>
          <p:cNvSpPr txBox="1"/>
          <p:nvPr userDrawn="1"/>
        </p:nvSpPr>
        <p:spPr>
          <a:xfrm>
            <a:off x="10558835" y="16847"/>
            <a:ext cx="170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6"/>
                </a:solidFill>
              </a:rPr>
              <a:t>@</a:t>
            </a:r>
            <a:r>
              <a:rPr lang="en-GB" sz="1800" dirty="0" err="1">
                <a:solidFill>
                  <a:schemeClr val="accent6"/>
                </a:solidFill>
              </a:rPr>
              <a:t>shaunmcgirr</a:t>
            </a:r>
            <a:endParaRPr lang="en-GB" sz="1800" dirty="0">
              <a:solidFill>
                <a:schemeClr val="accent6"/>
              </a:solidFill>
            </a:endParaRPr>
          </a:p>
          <a:p>
            <a:r>
              <a:rPr lang="en-GB" sz="1800" dirty="0">
                <a:solidFill>
                  <a:schemeClr val="accent6"/>
                </a:solidFill>
              </a:rPr>
              <a:t>@</a:t>
            </a:r>
            <a:r>
              <a:rPr lang="en-GB" sz="1800" dirty="0" err="1">
                <a:solidFill>
                  <a:schemeClr val="accent6"/>
                </a:solidFill>
              </a:rPr>
              <a:t>davidasboth</a:t>
            </a:r>
            <a:endParaRPr lang="en-GB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2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ppraisal Insight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583" y="2405115"/>
            <a:ext cx="9141619" cy="1908471"/>
          </a:xfrm>
        </p:spPr>
        <p:txBody>
          <a:bodyPr anchor="t" anchorCtr="0">
            <a:noAutofit/>
          </a:bodyPr>
          <a:lstStyle>
            <a:lvl1pPr algn="l">
              <a:defRPr sz="6398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83" y="4542884"/>
            <a:ext cx="9141619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accent3"/>
                </a:solidFill>
              </a:defRPr>
            </a:lvl1pPr>
            <a:lvl2pPr marL="457075" indent="0" algn="ctr">
              <a:buNone/>
              <a:defRPr sz="2000"/>
            </a:lvl2pPr>
            <a:lvl3pPr marL="914149" indent="0" algn="ctr">
              <a:buNone/>
              <a:defRPr sz="1866"/>
            </a:lvl3pPr>
            <a:lvl4pPr marL="1371224" indent="0" algn="ctr">
              <a:buNone/>
              <a:defRPr sz="1600"/>
            </a:lvl4pPr>
            <a:lvl5pPr marL="1828297" indent="0" algn="ctr">
              <a:buNone/>
              <a:defRPr sz="1600"/>
            </a:lvl5pPr>
            <a:lvl6pPr marL="2285371" indent="0" algn="ctr">
              <a:buNone/>
              <a:defRPr sz="1600"/>
            </a:lvl6pPr>
            <a:lvl7pPr marL="2742445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5" y="6198645"/>
            <a:ext cx="3365850" cy="191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3" y="974312"/>
            <a:ext cx="5518829" cy="795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con ROI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583" y="2405115"/>
            <a:ext cx="9141619" cy="1908471"/>
          </a:xfrm>
        </p:spPr>
        <p:txBody>
          <a:bodyPr anchor="t" anchorCtr="0">
            <a:noAutofit/>
          </a:bodyPr>
          <a:lstStyle>
            <a:lvl1pPr algn="l">
              <a:defRPr sz="6398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83" y="4542884"/>
            <a:ext cx="9141619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accent3"/>
                </a:solidFill>
              </a:defRPr>
            </a:lvl1pPr>
            <a:lvl2pPr marL="457075" indent="0" algn="ctr">
              <a:buNone/>
              <a:defRPr sz="2000"/>
            </a:lvl2pPr>
            <a:lvl3pPr marL="914149" indent="0" algn="ctr">
              <a:buNone/>
              <a:defRPr sz="1866"/>
            </a:lvl3pPr>
            <a:lvl4pPr marL="1371224" indent="0" algn="ctr">
              <a:buNone/>
              <a:defRPr sz="1600"/>
            </a:lvl4pPr>
            <a:lvl5pPr marL="1828297" indent="0" algn="ctr">
              <a:buNone/>
              <a:defRPr sz="1600"/>
            </a:lvl5pPr>
            <a:lvl6pPr marL="2285371" indent="0" algn="ctr">
              <a:buNone/>
              <a:defRPr sz="1600"/>
            </a:lvl6pPr>
            <a:lvl7pPr marL="2742445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5" y="6198645"/>
            <a:ext cx="3365850" cy="191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5" y="600059"/>
            <a:ext cx="2949084" cy="10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69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ller Advance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583" y="2405115"/>
            <a:ext cx="9141619" cy="1908471"/>
          </a:xfrm>
        </p:spPr>
        <p:txBody>
          <a:bodyPr anchor="t" anchorCtr="0">
            <a:noAutofit/>
          </a:bodyPr>
          <a:lstStyle>
            <a:lvl1pPr algn="l">
              <a:defRPr sz="6398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83" y="4542884"/>
            <a:ext cx="9141619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accent3"/>
                </a:solidFill>
              </a:defRPr>
            </a:lvl1pPr>
            <a:lvl2pPr marL="457075" indent="0" algn="ctr">
              <a:buNone/>
              <a:defRPr sz="2000"/>
            </a:lvl2pPr>
            <a:lvl3pPr marL="914149" indent="0" algn="ctr">
              <a:buNone/>
              <a:defRPr sz="1866"/>
            </a:lvl3pPr>
            <a:lvl4pPr marL="1371224" indent="0" algn="ctr">
              <a:buNone/>
              <a:defRPr sz="1600"/>
            </a:lvl4pPr>
            <a:lvl5pPr marL="1828297" indent="0" algn="ctr">
              <a:buNone/>
              <a:defRPr sz="1600"/>
            </a:lvl5pPr>
            <a:lvl6pPr marL="2285371" indent="0" algn="ctr">
              <a:buNone/>
              <a:defRPr sz="1600"/>
            </a:lvl6pPr>
            <a:lvl7pPr marL="2742445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5" y="6198645"/>
            <a:ext cx="3365850" cy="191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77" y="740637"/>
            <a:ext cx="4058600" cy="9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0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ock Insight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583" y="2405115"/>
            <a:ext cx="9141619" cy="1908471"/>
          </a:xfrm>
        </p:spPr>
        <p:txBody>
          <a:bodyPr anchor="t" anchorCtr="0">
            <a:noAutofit/>
          </a:bodyPr>
          <a:lstStyle>
            <a:lvl1pPr algn="l">
              <a:defRPr sz="6398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83" y="4542884"/>
            <a:ext cx="9141619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accent3"/>
                </a:solidFill>
              </a:defRPr>
            </a:lvl1pPr>
            <a:lvl2pPr marL="457075" indent="0" algn="ctr">
              <a:buNone/>
              <a:defRPr sz="2000"/>
            </a:lvl2pPr>
            <a:lvl3pPr marL="914149" indent="0" algn="ctr">
              <a:buNone/>
              <a:defRPr sz="1866"/>
            </a:lvl3pPr>
            <a:lvl4pPr marL="1371224" indent="0" algn="ctr">
              <a:buNone/>
              <a:defRPr sz="1600"/>
            </a:lvl4pPr>
            <a:lvl5pPr marL="1828297" indent="0" algn="ctr">
              <a:buNone/>
              <a:defRPr sz="1600"/>
            </a:lvl5pPr>
            <a:lvl6pPr marL="2285371" indent="0" algn="ctr">
              <a:buNone/>
              <a:defRPr sz="1600"/>
            </a:lvl6pPr>
            <a:lvl7pPr marL="2742445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5" y="6198645"/>
            <a:ext cx="3365850" cy="191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78" y="1014885"/>
            <a:ext cx="3627852" cy="7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7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ppraisal Insight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0"/>
            <a:ext cx="1218882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3" rIns="121886" bIns="60943" rtlCol="0" anchor="ctr"/>
          <a:lstStyle/>
          <a:p>
            <a:pPr algn="ctr"/>
            <a:endParaRPr lang="en-US" sz="31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" y="0"/>
            <a:ext cx="121845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583" y="2405115"/>
            <a:ext cx="9141619" cy="1908471"/>
          </a:xfrm>
        </p:spPr>
        <p:txBody>
          <a:bodyPr anchor="t" anchorCtr="0">
            <a:noAutofit/>
          </a:bodyPr>
          <a:lstStyle>
            <a:lvl1pPr algn="l">
              <a:defRPr sz="63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83" y="4542884"/>
            <a:ext cx="9141619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bg1"/>
                </a:solidFill>
              </a:defRPr>
            </a:lvl1pPr>
            <a:lvl2pPr marL="457075" indent="0" algn="ctr">
              <a:buNone/>
              <a:defRPr sz="2000"/>
            </a:lvl2pPr>
            <a:lvl3pPr marL="914149" indent="0" algn="ctr">
              <a:buNone/>
              <a:defRPr sz="1866"/>
            </a:lvl3pPr>
            <a:lvl4pPr marL="1371224" indent="0" algn="ctr">
              <a:buNone/>
              <a:defRPr sz="1600"/>
            </a:lvl4pPr>
            <a:lvl5pPr marL="1828297" indent="0" algn="ctr">
              <a:buNone/>
              <a:defRPr sz="1600"/>
            </a:lvl5pPr>
            <a:lvl6pPr marL="2285371" indent="0" algn="ctr">
              <a:buNone/>
              <a:defRPr sz="1600"/>
            </a:lvl6pPr>
            <a:lvl7pPr marL="2742445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7" y="6198645"/>
            <a:ext cx="3155882" cy="191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6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con ROI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0"/>
            <a:ext cx="1218882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3" rIns="121886" bIns="60943" rtlCol="0" anchor="ctr"/>
          <a:lstStyle/>
          <a:p>
            <a:pPr algn="ctr"/>
            <a:endParaRPr lang="en-US" sz="31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" y="-1"/>
            <a:ext cx="1218459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583" y="2405115"/>
            <a:ext cx="9141619" cy="1908471"/>
          </a:xfrm>
        </p:spPr>
        <p:txBody>
          <a:bodyPr anchor="t" anchorCtr="0">
            <a:noAutofit/>
          </a:bodyPr>
          <a:lstStyle>
            <a:lvl1pPr algn="l">
              <a:defRPr sz="63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83" y="4542884"/>
            <a:ext cx="9141619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bg1"/>
                </a:solidFill>
              </a:defRPr>
            </a:lvl1pPr>
            <a:lvl2pPr marL="457075" indent="0" algn="ctr">
              <a:buNone/>
              <a:defRPr sz="2000"/>
            </a:lvl2pPr>
            <a:lvl3pPr marL="914149" indent="0" algn="ctr">
              <a:buNone/>
              <a:defRPr sz="1866"/>
            </a:lvl3pPr>
            <a:lvl4pPr marL="1371224" indent="0" algn="ctr">
              <a:buNone/>
              <a:defRPr sz="1600"/>
            </a:lvl4pPr>
            <a:lvl5pPr marL="1828297" indent="0" algn="ctr">
              <a:buNone/>
              <a:defRPr sz="1600"/>
            </a:lvl5pPr>
            <a:lvl6pPr marL="2285371" indent="0" algn="ctr">
              <a:buNone/>
              <a:defRPr sz="1600"/>
            </a:lvl6pPr>
            <a:lvl7pPr marL="2742445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7" y="6198645"/>
            <a:ext cx="3155882" cy="191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5" y="600059"/>
            <a:ext cx="2949084" cy="10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5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ller Advanc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0"/>
            <a:ext cx="1218882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3" rIns="121886" bIns="60943" rtlCol="0" anchor="ctr"/>
          <a:lstStyle/>
          <a:p>
            <a:pPr algn="ctr"/>
            <a:endParaRPr lang="en-US" sz="31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" y="0"/>
            <a:ext cx="12195257" cy="6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583" y="2405115"/>
            <a:ext cx="9141619" cy="1908471"/>
          </a:xfrm>
        </p:spPr>
        <p:txBody>
          <a:bodyPr anchor="t" anchorCtr="0">
            <a:noAutofit/>
          </a:bodyPr>
          <a:lstStyle>
            <a:lvl1pPr algn="l">
              <a:defRPr sz="63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83" y="4542884"/>
            <a:ext cx="9141619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bg1"/>
                </a:solidFill>
              </a:defRPr>
            </a:lvl1pPr>
            <a:lvl2pPr marL="457075" indent="0" algn="ctr">
              <a:buNone/>
              <a:defRPr sz="2000"/>
            </a:lvl2pPr>
            <a:lvl3pPr marL="914149" indent="0" algn="ctr">
              <a:buNone/>
              <a:defRPr sz="1866"/>
            </a:lvl3pPr>
            <a:lvl4pPr marL="1371224" indent="0" algn="ctr">
              <a:buNone/>
              <a:defRPr sz="1600"/>
            </a:lvl4pPr>
            <a:lvl5pPr marL="1828297" indent="0" algn="ctr">
              <a:buNone/>
              <a:defRPr sz="1600"/>
            </a:lvl5pPr>
            <a:lvl6pPr marL="2285371" indent="0" algn="ctr">
              <a:buNone/>
              <a:defRPr sz="1600"/>
            </a:lvl6pPr>
            <a:lvl7pPr marL="2742445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7" y="6198645"/>
            <a:ext cx="3155882" cy="191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78" y="740637"/>
            <a:ext cx="4058595" cy="9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42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ock Insight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0"/>
            <a:ext cx="1218882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3" rIns="121886" bIns="60943" rtlCol="0" anchor="ctr"/>
          <a:lstStyle/>
          <a:p>
            <a:pPr algn="ctr"/>
            <a:endParaRPr lang="en-US" sz="31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7" y="0"/>
            <a:ext cx="121739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583" y="2405115"/>
            <a:ext cx="9141619" cy="1908471"/>
          </a:xfrm>
        </p:spPr>
        <p:txBody>
          <a:bodyPr anchor="t" anchorCtr="0">
            <a:noAutofit/>
          </a:bodyPr>
          <a:lstStyle>
            <a:lvl1pPr algn="l">
              <a:defRPr sz="63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83" y="4542884"/>
            <a:ext cx="9141619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bg1"/>
                </a:solidFill>
              </a:defRPr>
            </a:lvl1pPr>
            <a:lvl2pPr marL="457075" indent="0" algn="ctr">
              <a:buNone/>
              <a:defRPr sz="2000"/>
            </a:lvl2pPr>
            <a:lvl3pPr marL="914149" indent="0" algn="ctr">
              <a:buNone/>
              <a:defRPr sz="1866"/>
            </a:lvl3pPr>
            <a:lvl4pPr marL="1371224" indent="0" algn="ctr">
              <a:buNone/>
              <a:defRPr sz="1600"/>
            </a:lvl4pPr>
            <a:lvl5pPr marL="1828297" indent="0" algn="ctr">
              <a:buNone/>
              <a:defRPr sz="1600"/>
            </a:lvl5pPr>
            <a:lvl6pPr marL="2285371" indent="0" algn="ctr">
              <a:buNone/>
              <a:defRPr sz="1600"/>
            </a:lvl6pPr>
            <a:lvl7pPr marL="2742445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7" y="6198645"/>
            <a:ext cx="3155882" cy="191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79" y="1014885"/>
            <a:ext cx="3627850" cy="7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7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 Insight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452964"/>
            <a:ext cx="12188825" cy="414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4"/>
          <p:cNvSpPr/>
          <p:nvPr userDrawn="1"/>
        </p:nvSpPr>
        <p:spPr>
          <a:xfrm>
            <a:off x="0" y="736600"/>
            <a:ext cx="8062184" cy="4244251"/>
          </a:xfrm>
          <a:custGeom>
            <a:avLst/>
            <a:gdLst/>
            <a:ahLst/>
            <a:cxnLst/>
            <a:rect l="l" t="t" r="r" b="b"/>
            <a:pathLst>
              <a:path w="8062184" h="4244251">
                <a:moveTo>
                  <a:pt x="0" y="0"/>
                </a:moveTo>
                <a:lnTo>
                  <a:pt x="1141549" y="0"/>
                </a:lnTo>
                <a:lnTo>
                  <a:pt x="1366680" y="0"/>
                </a:lnTo>
                <a:lnTo>
                  <a:pt x="8062184" y="0"/>
                </a:lnTo>
                <a:lnTo>
                  <a:pt x="6019216" y="4244251"/>
                </a:lnTo>
                <a:lnTo>
                  <a:pt x="1366680" y="4224089"/>
                </a:lnTo>
                <a:lnTo>
                  <a:pt x="1366680" y="4232639"/>
                </a:lnTo>
                <a:lnTo>
                  <a:pt x="0" y="4226280"/>
                </a:lnTo>
                <a:close/>
              </a:path>
            </a:pathLst>
          </a:custGeom>
          <a:solidFill>
            <a:schemeClr val="tx2">
              <a:alpha val="8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29631" y="736600"/>
            <a:ext cx="12218456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29631" y="5006251"/>
            <a:ext cx="6057898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5294376" y="736600"/>
            <a:ext cx="2759340" cy="5865368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5905072" y="-95250"/>
            <a:ext cx="349049" cy="831850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005840" y="5006252"/>
            <a:ext cx="782210" cy="1595716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124" y="1382889"/>
            <a:ext cx="6852343" cy="762000"/>
          </a:xfrm>
          <a:prstGeom prst="rect">
            <a:avLst/>
          </a:prstGeom>
        </p:spPr>
        <p:txBody>
          <a:bodyPr vert="horz" lIns="121872" tIns="60936" rIns="121872" bIns="60936" rtlCol="0" anchor="ctr">
            <a:normAutofit/>
          </a:bodyPr>
          <a:lstStyle>
            <a:lvl1pPr algn="l">
              <a:defRPr sz="2800" b="0" i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0"/>
          </p:nvPr>
        </p:nvSpPr>
        <p:spPr>
          <a:xfrm>
            <a:off x="395288" y="2268538"/>
            <a:ext cx="6234112" cy="1508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76" y="6575121"/>
            <a:ext cx="3569110" cy="2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85" y="365125"/>
            <a:ext cx="110376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5" y="1825625"/>
            <a:ext cx="1103765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85" y="6198645"/>
            <a:ext cx="3365850" cy="191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8E380-80FD-4910-9156-82F35DA90DE8}"/>
              </a:ext>
            </a:extLst>
          </p:cNvPr>
          <p:cNvSpPr txBox="1"/>
          <p:nvPr userDrawn="1"/>
        </p:nvSpPr>
        <p:spPr>
          <a:xfrm>
            <a:off x="10558835" y="16847"/>
            <a:ext cx="170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3"/>
                </a:solidFill>
              </a:rPr>
              <a:t>@</a:t>
            </a:r>
            <a:r>
              <a:rPr lang="en-GB" sz="1800" dirty="0" err="1">
                <a:solidFill>
                  <a:schemeClr val="accent3"/>
                </a:solidFill>
              </a:rPr>
              <a:t>shaunmcgirr</a:t>
            </a:r>
            <a:endParaRPr lang="en-GB" sz="1800" dirty="0">
              <a:solidFill>
                <a:schemeClr val="accent3"/>
              </a:solidFill>
            </a:endParaRPr>
          </a:p>
          <a:p>
            <a:r>
              <a:rPr lang="en-GB" sz="1800" dirty="0">
                <a:solidFill>
                  <a:schemeClr val="accent3"/>
                </a:solidFill>
              </a:rPr>
              <a:t>@</a:t>
            </a:r>
            <a:r>
              <a:rPr lang="en-GB" sz="1800" dirty="0" err="1">
                <a:solidFill>
                  <a:schemeClr val="accent3"/>
                </a:solidFill>
              </a:rPr>
              <a:t>davidasboth</a:t>
            </a:r>
            <a:endParaRPr lang="en-GB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76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3" rIns="121886" bIns="60943" rtlCol="0" anchor="ctr"/>
          <a:lstStyle/>
          <a:p>
            <a:pPr algn="ctr"/>
            <a:endParaRPr lang="en-US" sz="31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85" y="365125"/>
            <a:ext cx="11037658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5" y="1825625"/>
            <a:ext cx="11037658" cy="435133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7" y="6198645"/>
            <a:ext cx="3155882" cy="191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639"/>
            <a:ext cx="7207659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9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hicle insight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452964"/>
            <a:ext cx="12188825" cy="414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4"/>
          <p:cNvSpPr/>
          <p:nvPr userDrawn="1"/>
        </p:nvSpPr>
        <p:spPr>
          <a:xfrm>
            <a:off x="0" y="736600"/>
            <a:ext cx="8062184" cy="4244251"/>
          </a:xfrm>
          <a:custGeom>
            <a:avLst/>
            <a:gdLst/>
            <a:ahLst/>
            <a:cxnLst/>
            <a:rect l="l" t="t" r="r" b="b"/>
            <a:pathLst>
              <a:path w="8062184" h="4244251">
                <a:moveTo>
                  <a:pt x="0" y="0"/>
                </a:moveTo>
                <a:lnTo>
                  <a:pt x="1141549" y="0"/>
                </a:lnTo>
                <a:lnTo>
                  <a:pt x="1366680" y="0"/>
                </a:lnTo>
                <a:lnTo>
                  <a:pt x="8062184" y="0"/>
                </a:lnTo>
                <a:lnTo>
                  <a:pt x="6019216" y="4244251"/>
                </a:lnTo>
                <a:lnTo>
                  <a:pt x="1366680" y="4224089"/>
                </a:lnTo>
                <a:lnTo>
                  <a:pt x="1366680" y="4232639"/>
                </a:lnTo>
                <a:lnTo>
                  <a:pt x="0" y="4226280"/>
                </a:lnTo>
                <a:close/>
              </a:path>
            </a:pathLst>
          </a:custGeom>
          <a:solidFill>
            <a:schemeClr val="tx2">
              <a:alpha val="8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29631" y="736600"/>
            <a:ext cx="12218456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29631" y="5006251"/>
            <a:ext cx="6057898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5294376" y="736600"/>
            <a:ext cx="2759340" cy="5865368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005840" y="5006252"/>
            <a:ext cx="782210" cy="1595716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124" y="1382889"/>
            <a:ext cx="6852343" cy="762000"/>
          </a:xfrm>
          <a:prstGeom prst="rect">
            <a:avLst/>
          </a:prstGeom>
        </p:spPr>
        <p:txBody>
          <a:bodyPr vert="horz" lIns="121872" tIns="60936" rIns="121872" bIns="60936" rtlCol="0" anchor="ctr">
            <a:normAutofit/>
          </a:bodyPr>
          <a:lstStyle>
            <a:lvl1pPr algn="l">
              <a:defRPr sz="2800" b="0" i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0"/>
          </p:nvPr>
        </p:nvSpPr>
        <p:spPr>
          <a:xfrm>
            <a:off x="395288" y="2268538"/>
            <a:ext cx="6234112" cy="1508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76" y="6575121"/>
            <a:ext cx="3569110" cy="2030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V="1">
            <a:off x="5905072" y="-95250"/>
            <a:ext cx="349049" cy="831850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er Advance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452964"/>
            <a:ext cx="12188825" cy="414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4"/>
          <p:cNvSpPr/>
          <p:nvPr userDrawn="1"/>
        </p:nvSpPr>
        <p:spPr>
          <a:xfrm>
            <a:off x="0" y="736600"/>
            <a:ext cx="8062184" cy="4244251"/>
          </a:xfrm>
          <a:custGeom>
            <a:avLst/>
            <a:gdLst/>
            <a:ahLst/>
            <a:cxnLst/>
            <a:rect l="l" t="t" r="r" b="b"/>
            <a:pathLst>
              <a:path w="8062184" h="4244251">
                <a:moveTo>
                  <a:pt x="0" y="0"/>
                </a:moveTo>
                <a:lnTo>
                  <a:pt x="1141549" y="0"/>
                </a:lnTo>
                <a:lnTo>
                  <a:pt x="1366680" y="0"/>
                </a:lnTo>
                <a:lnTo>
                  <a:pt x="8062184" y="0"/>
                </a:lnTo>
                <a:lnTo>
                  <a:pt x="6019216" y="4244251"/>
                </a:lnTo>
                <a:lnTo>
                  <a:pt x="1366680" y="4224089"/>
                </a:lnTo>
                <a:lnTo>
                  <a:pt x="1366680" y="4232639"/>
                </a:lnTo>
                <a:lnTo>
                  <a:pt x="0" y="4226280"/>
                </a:lnTo>
                <a:close/>
              </a:path>
            </a:pathLst>
          </a:custGeom>
          <a:solidFill>
            <a:schemeClr val="tx2">
              <a:alpha val="8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29631" y="736600"/>
            <a:ext cx="12218456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29631" y="5006251"/>
            <a:ext cx="6057898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5294376" y="736600"/>
            <a:ext cx="2759340" cy="5865368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005840" y="5006252"/>
            <a:ext cx="782210" cy="1595716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124" y="1382889"/>
            <a:ext cx="6852343" cy="762000"/>
          </a:xfrm>
          <a:prstGeom prst="rect">
            <a:avLst/>
          </a:prstGeom>
        </p:spPr>
        <p:txBody>
          <a:bodyPr vert="horz" lIns="121872" tIns="60936" rIns="121872" bIns="60936" rtlCol="0" anchor="ctr">
            <a:normAutofit/>
          </a:bodyPr>
          <a:lstStyle>
            <a:lvl1pPr algn="l">
              <a:defRPr sz="2800" b="0" i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0"/>
          </p:nvPr>
        </p:nvSpPr>
        <p:spPr>
          <a:xfrm>
            <a:off x="395288" y="2268538"/>
            <a:ext cx="6234112" cy="1508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76" y="6575121"/>
            <a:ext cx="3569110" cy="2030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V="1">
            <a:off x="5905072" y="-95250"/>
            <a:ext cx="349049" cy="831850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452964"/>
            <a:ext cx="12188825" cy="414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4"/>
          <p:cNvSpPr/>
          <p:nvPr userDrawn="1"/>
        </p:nvSpPr>
        <p:spPr>
          <a:xfrm>
            <a:off x="0" y="736600"/>
            <a:ext cx="8062184" cy="4244251"/>
          </a:xfrm>
          <a:custGeom>
            <a:avLst/>
            <a:gdLst/>
            <a:ahLst/>
            <a:cxnLst/>
            <a:rect l="l" t="t" r="r" b="b"/>
            <a:pathLst>
              <a:path w="8062184" h="4244251">
                <a:moveTo>
                  <a:pt x="0" y="0"/>
                </a:moveTo>
                <a:lnTo>
                  <a:pt x="1141549" y="0"/>
                </a:lnTo>
                <a:lnTo>
                  <a:pt x="1366680" y="0"/>
                </a:lnTo>
                <a:lnTo>
                  <a:pt x="8062184" y="0"/>
                </a:lnTo>
                <a:lnTo>
                  <a:pt x="6019216" y="4244251"/>
                </a:lnTo>
                <a:lnTo>
                  <a:pt x="1366680" y="4224089"/>
                </a:lnTo>
                <a:lnTo>
                  <a:pt x="1366680" y="4232639"/>
                </a:lnTo>
                <a:lnTo>
                  <a:pt x="0" y="4226280"/>
                </a:lnTo>
                <a:close/>
              </a:path>
            </a:pathLst>
          </a:custGeom>
          <a:solidFill>
            <a:schemeClr val="tx2">
              <a:alpha val="8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29631" y="736600"/>
            <a:ext cx="12218456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29631" y="5006251"/>
            <a:ext cx="6057898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5294376" y="736600"/>
            <a:ext cx="2759340" cy="5865368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005840" y="5006252"/>
            <a:ext cx="782210" cy="1595716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124" y="1382889"/>
            <a:ext cx="6852343" cy="762000"/>
          </a:xfrm>
          <a:prstGeom prst="rect">
            <a:avLst/>
          </a:prstGeom>
        </p:spPr>
        <p:txBody>
          <a:bodyPr vert="horz" lIns="121872" tIns="60936" rIns="121872" bIns="60936" rtlCol="0" anchor="ctr">
            <a:normAutofit/>
          </a:bodyPr>
          <a:lstStyle>
            <a:lvl1pPr algn="l">
              <a:defRPr sz="2800" b="0" i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0"/>
          </p:nvPr>
        </p:nvSpPr>
        <p:spPr>
          <a:xfrm>
            <a:off x="395288" y="2268538"/>
            <a:ext cx="6234112" cy="1508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76" y="6575121"/>
            <a:ext cx="3569110" cy="2030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V="1">
            <a:off x="5905072" y="-95250"/>
            <a:ext cx="349049" cy="831850"/>
          </a:xfrm>
          <a:prstGeom prst="line">
            <a:avLst/>
          </a:prstGeom>
          <a:ln w="1016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ghtly dul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0"/>
            <a:ext cx="12188825" cy="640994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2" name="Parallelogram 1"/>
          <p:cNvSpPr/>
          <p:nvPr userDrawn="1"/>
        </p:nvSpPr>
        <p:spPr>
          <a:xfrm>
            <a:off x="-73803" y="694266"/>
            <a:ext cx="5701740" cy="3496733"/>
          </a:xfrm>
          <a:custGeom>
            <a:avLst/>
            <a:gdLst>
              <a:gd name="connsiteX0" fmla="*/ 0 w 3594100"/>
              <a:gd name="connsiteY0" fmla="*/ 1701800 h 1701800"/>
              <a:gd name="connsiteX1" fmla="*/ 819161 w 3594100"/>
              <a:gd name="connsiteY1" fmla="*/ 0 h 1701800"/>
              <a:gd name="connsiteX2" fmla="*/ 3594100 w 3594100"/>
              <a:gd name="connsiteY2" fmla="*/ 0 h 1701800"/>
              <a:gd name="connsiteX3" fmla="*/ 2774939 w 3594100"/>
              <a:gd name="connsiteY3" fmla="*/ 1701800 h 1701800"/>
              <a:gd name="connsiteX4" fmla="*/ 0 w 3594100"/>
              <a:gd name="connsiteY4" fmla="*/ 1701800 h 1701800"/>
              <a:gd name="connsiteX0" fmla="*/ 0 w 2789767"/>
              <a:gd name="connsiteY0" fmla="*/ 1710266 h 1710266"/>
              <a:gd name="connsiteX1" fmla="*/ 14828 w 2789767"/>
              <a:gd name="connsiteY1" fmla="*/ 0 h 1710266"/>
              <a:gd name="connsiteX2" fmla="*/ 2789767 w 2789767"/>
              <a:gd name="connsiteY2" fmla="*/ 0 h 1710266"/>
              <a:gd name="connsiteX3" fmla="*/ 1970606 w 2789767"/>
              <a:gd name="connsiteY3" fmla="*/ 1701800 h 1710266"/>
              <a:gd name="connsiteX4" fmla="*/ 0 w 2789767"/>
              <a:gd name="connsiteY4" fmla="*/ 1710266 h 1710266"/>
              <a:gd name="connsiteX0" fmla="*/ 19038 w 2774939"/>
              <a:gd name="connsiteY0" fmla="*/ 1701800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1955778 w 2774939"/>
              <a:gd name="connsiteY3" fmla="*/ 1701800 h 1701800"/>
              <a:gd name="connsiteX4" fmla="*/ 19038 w 2774939"/>
              <a:gd name="connsiteY4" fmla="*/ 1701800 h 1701800"/>
              <a:gd name="connsiteX0" fmla="*/ 2104 w 2774939"/>
              <a:gd name="connsiteY0" fmla="*/ 1693333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1955778 w 2774939"/>
              <a:gd name="connsiteY3" fmla="*/ 1701800 h 1701800"/>
              <a:gd name="connsiteX4" fmla="*/ 2104 w 2774939"/>
              <a:gd name="connsiteY4" fmla="*/ 1693333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939" h="1701800">
                <a:moveTo>
                  <a:pt x="2104" y="1693333"/>
                </a:moveTo>
                <a:cubicBezTo>
                  <a:pt x="1403" y="1128889"/>
                  <a:pt x="701" y="564444"/>
                  <a:pt x="0" y="0"/>
                </a:cubicBezTo>
                <a:lnTo>
                  <a:pt x="2774939" y="0"/>
                </a:lnTo>
                <a:lnTo>
                  <a:pt x="1955778" y="1701800"/>
                </a:lnTo>
                <a:lnTo>
                  <a:pt x="2104" y="16933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"/>
          <p:cNvSpPr/>
          <p:nvPr userDrawn="1"/>
        </p:nvSpPr>
        <p:spPr>
          <a:xfrm flipH="1" flipV="1">
            <a:off x="3842277" y="1346202"/>
            <a:ext cx="8408990" cy="3335865"/>
          </a:xfrm>
          <a:custGeom>
            <a:avLst/>
            <a:gdLst>
              <a:gd name="connsiteX0" fmla="*/ 0 w 3594100"/>
              <a:gd name="connsiteY0" fmla="*/ 1701800 h 1701800"/>
              <a:gd name="connsiteX1" fmla="*/ 819161 w 3594100"/>
              <a:gd name="connsiteY1" fmla="*/ 0 h 1701800"/>
              <a:gd name="connsiteX2" fmla="*/ 3594100 w 3594100"/>
              <a:gd name="connsiteY2" fmla="*/ 0 h 1701800"/>
              <a:gd name="connsiteX3" fmla="*/ 2774939 w 3594100"/>
              <a:gd name="connsiteY3" fmla="*/ 1701800 h 1701800"/>
              <a:gd name="connsiteX4" fmla="*/ 0 w 3594100"/>
              <a:gd name="connsiteY4" fmla="*/ 1701800 h 1701800"/>
              <a:gd name="connsiteX0" fmla="*/ 0 w 2789767"/>
              <a:gd name="connsiteY0" fmla="*/ 1710266 h 1710266"/>
              <a:gd name="connsiteX1" fmla="*/ 14828 w 2789767"/>
              <a:gd name="connsiteY1" fmla="*/ 0 h 1710266"/>
              <a:gd name="connsiteX2" fmla="*/ 2789767 w 2789767"/>
              <a:gd name="connsiteY2" fmla="*/ 0 h 1710266"/>
              <a:gd name="connsiteX3" fmla="*/ 1970606 w 2789767"/>
              <a:gd name="connsiteY3" fmla="*/ 1701800 h 1710266"/>
              <a:gd name="connsiteX4" fmla="*/ 0 w 2789767"/>
              <a:gd name="connsiteY4" fmla="*/ 1710266 h 1710266"/>
              <a:gd name="connsiteX0" fmla="*/ 19038 w 2774939"/>
              <a:gd name="connsiteY0" fmla="*/ 1701800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1955778 w 2774939"/>
              <a:gd name="connsiteY3" fmla="*/ 1701800 h 1701800"/>
              <a:gd name="connsiteX4" fmla="*/ 19038 w 2774939"/>
              <a:gd name="connsiteY4" fmla="*/ 1701800 h 1701800"/>
              <a:gd name="connsiteX0" fmla="*/ 2104 w 2774939"/>
              <a:gd name="connsiteY0" fmla="*/ 1693333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1955778 w 2774939"/>
              <a:gd name="connsiteY3" fmla="*/ 1701800 h 1701800"/>
              <a:gd name="connsiteX4" fmla="*/ 2104 w 2774939"/>
              <a:gd name="connsiteY4" fmla="*/ 1693333 h 1701800"/>
              <a:gd name="connsiteX0" fmla="*/ 2104 w 2774939"/>
              <a:gd name="connsiteY0" fmla="*/ 1693333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2551437 w 2774939"/>
              <a:gd name="connsiteY3" fmla="*/ 1701800 h 1701800"/>
              <a:gd name="connsiteX4" fmla="*/ 2104 w 2774939"/>
              <a:gd name="connsiteY4" fmla="*/ 1693333 h 1701800"/>
              <a:gd name="connsiteX0" fmla="*/ 2104 w 2774939"/>
              <a:gd name="connsiteY0" fmla="*/ 1693333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2506734 w 2774939"/>
              <a:gd name="connsiteY3" fmla="*/ 1701800 h 1701800"/>
              <a:gd name="connsiteX4" fmla="*/ 2104 w 2774939"/>
              <a:gd name="connsiteY4" fmla="*/ 1693333 h 1701800"/>
              <a:gd name="connsiteX0" fmla="*/ 2104 w 2774939"/>
              <a:gd name="connsiteY0" fmla="*/ 1693333 h 1710438"/>
              <a:gd name="connsiteX1" fmla="*/ 0 w 2774939"/>
              <a:gd name="connsiteY1" fmla="*/ 0 h 1710438"/>
              <a:gd name="connsiteX2" fmla="*/ 2774939 w 2774939"/>
              <a:gd name="connsiteY2" fmla="*/ 0 h 1710438"/>
              <a:gd name="connsiteX3" fmla="*/ 2372624 w 2774939"/>
              <a:gd name="connsiteY3" fmla="*/ 1710438 h 1710438"/>
              <a:gd name="connsiteX4" fmla="*/ 2104 w 2774939"/>
              <a:gd name="connsiteY4" fmla="*/ 1693333 h 1710438"/>
              <a:gd name="connsiteX0" fmla="*/ 2104 w 2774939"/>
              <a:gd name="connsiteY0" fmla="*/ 1693333 h 1693333"/>
              <a:gd name="connsiteX1" fmla="*/ 0 w 2774939"/>
              <a:gd name="connsiteY1" fmla="*/ 0 h 1693333"/>
              <a:gd name="connsiteX2" fmla="*/ 2774939 w 2774939"/>
              <a:gd name="connsiteY2" fmla="*/ 0 h 1693333"/>
              <a:gd name="connsiteX3" fmla="*/ 2378212 w 2774939"/>
              <a:gd name="connsiteY3" fmla="*/ 1693161 h 1693333"/>
              <a:gd name="connsiteX4" fmla="*/ 2104 w 2774939"/>
              <a:gd name="connsiteY4" fmla="*/ 1693333 h 1693333"/>
              <a:gd name="connsiteX0" fmla="*/ 2104 w 2774939"/>
              <a:gd name="connsiteY0" fmla="*/ 1693333 h 1701799"/>
              <a:gd name="connsiteX1" fmla="*/ 0 w 2774939"/>
              <a:gd name="connsiteY1" fmla="*/ 0 h 1701799"/>
              <a:gd name="connsiteX2" fmla="*/ 2774939 w 2774939"/>
              <a:gd name="connsiteY2" fmla="*/ 0 h 1701799"/>
              <a:gd name="connsiteX3" fmla="*/ 2333509 w 2774939"/>
              <a:gd name="connsiteY3" fmla="*/ 1701799 h 1701799"/>
              <a:gd name="connsiteX4" fmla="*/ 2104 w 2774939"/>
              <a:gd name="connsiteY4" fmla="*/ 1693333 h 1701799"/>
              <a:gd name="connsiteX0" fmla="*/ 2104 w 2774939"/>
              <a:gd name="connsiteY0" fmla="*/ 1693333 h 1706118"/>
              <a:gd name="connsiteX1" fmla="*/ 0 w 2774939"/>
              <a:gd name="connsiteY1" fmla="*/ 0 h 1706118"/>
              <a:gd name="connsiteX2" fmla="*/ 2774939 w 2774939"/>
              <a:gd name="connsiteY2" fmla="*/ 0 h 1706118"/>
              <a:gd name="connsiteX3" fmla="*/ 2305569 w 2774939"/>
              <a:gd name="connsiteY3" fmla="*/ 1706118 h 1706118"/>
              <a:gd name="connsiteX4" fmla="*/ 2104 w 2774939"/>
              <a:gd name="connsiteY4" fmla="*/ 1693333 h 1706118"/>
              <a:gd name="connsiteX0" fmla="*/ 2104 w 2774939"/>
              <a:gd name="connsiteY0" fmla="*/ 1693333 h 1706118"/>
              <a:gd name="connsiteX1" fmla="*/ 0 w 2774939"/>
              <a:gd name="connsiteY1" fmla="*/ 0 h 1706118"/>
              <a:gd name="connsiteX2" fmla="*/ 2774939 w 2774939"/>
              <a:gd name="connsiteY2" fmla="*/ 0 h 1706118"/>
              <a:gd name="connsiteX3" fmla="*/ 2263660 w 2774939"/>
              <a:gd name="connsiteY3" fmla="*/ 1706118 h 1706118"/>
              <a:gd name="connsiteX4" fmla="*/ 2104 w 2774939"/>
              <a:gd name="connsiteY4" fmla="*/ 1693333 h 1706118"/>
              <a:gd name="connsiteX0" fmla="*/ 2104 w 2774939"/>
              <a:gd name="connsiteY0" fmla="*/ 1693333 h 1701799"/>
              <a:gd name="connsiteX1" fmla="*/ 0 w 2774939"/>
              <a:gd name="connsiteY1" fmla="*/ 0 h 1701799"/>
              <a:gd name="connsiteX2" fmla="*/ 2774939 w 2774939"/>
              <a:gd name="connsiteY2" fmla="*/ 0 h 1701799"/>
              <a:gd name="connsiteX3" fmla="*/ 2252484 w 2774939"/>
              <a:gd name="connsiteY3" fmla="*/ 1701799 h 1701799"/>
              <a:gd name="connsiteX4" fmla="*/ 2104 w 2774939"/>
              <a:gd name="connsiteY4" fmla="*/ 1693333 h 17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939" h="1701799">
                <a:moveTo>
                  <a:pt x="2104" y="1693333"/>
                </a:moveTo>
                <a:cubicBezTo>
                  <a:pt x="1403" y="1128889"/>
                  <a:pt x="701" y="564444"/>
                  <a:pt x="0" y="0"/>
                </a:cubicBezTo>
                <a:lnTo>
                  <a:pt x="2774939" y="0"/>
                </a:lnTo>
                <a:lnTo>
                  <a:pt x="2252484" y="1701799"/>
                </a:lnTo>
                <a:lnTo>
                  <a:pt x="2104" y="1693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73928" y="3761397"/>
            <a:ext cx="6928759" cy="958427"/>
          </a:xfrm>
          <a:prstGeom prst="rect">
            <a:avLst/>
          </a:prstGeom>
        </p:spPr>
        <p:txBody>
          <a:bodyPr vert="horz" lIns="121842" tIns="60921" rIns="121842" bIns="60921" rtlCol="0" anchor="t">
            <a:normAutofit/>
          </a:bodyPr>
          <a:lstStyle>
            <a:lvl1pPr algn="r">
              <a:defRPr sz="3600" b="1" i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  <p:pic>
        <p:nvPicPr>
          <p:cNvPr id="9" name="Picture 8" descr="CoxAutomotive_Inline_2C_Lt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02" y="6485459"/>
            <a:ext cx="1844033" cy="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1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94132" y="193298"/>
            <a:ext cx="11685908" cy="323162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>
            <a:lvl1pPr algn="l">
              <a:defRPr sz="2400" b="1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2299" y="829056"/>
            <a:ext cx="1089924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8996" y="476610"/>
            <a:ext cx="11693525" cy="320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03036" indent="0">
              <a:buNone/>
              <a:defRPr/>
            </a:lvl2pPr>
            <a:lvl3pPr marL="745786" indent="0">
              <a:buNone/>
              <a:defRPr/>
            </a:lvl3pPr>
            <a:lvl4pPr marL="1067894" indent="0">
              <a:buNone/>
              <a:defRPr/>
            </a:lvl4pPr>
            <a:lvl5pPr marL="1409052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9250" y="933450"/>
            <a:ext cx="11630025" cy="54768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25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94132" y="193298"/>
            <a:ext cx="11685908" cy="323162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>
            <a:lvl1pPr algn="l">
              <a:defRPr sz="2400" b="1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2299" y="829056"/>
            <a:ext cx="1089924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8996" y="476610"/>
            <a:ext cx="11693525" cy="320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03036" indent="0">
              <a:buNone/>
              <a:defRPr/>
            </a:lvl2pPr>
            <a:lvl3pPr marL="745786" indent="0">
              <a:buNone/>
              <a:defRPr/>
            </a:lvl3pPr>
            <a:lvl4pPr marL="1067894" indent="0">
              <a:buNone/>
              <a:defRPr/>
            </a:lvl4pPr>
            <a:lvl5pPr marL="1409052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9250" y="933450"/>
            <a:ext cx="11630025" cy="54768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3538E-C1C3-479B-986F-A710F3C477F0}"/>
              </a:ext>
            </a:extLst>
          </p:cNvPr>
          <p:cNvSpPr txBox="1"/>
          <p:nvPr userDrawn="1"/>
        </p:nvSpPr>
        <p:spPr>
          <a:xfrm>
            <a:off x="10558835" y="16847"/>
            <a:ext cx="170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6"/>
                </a:solidFill>
              </a:rPr>
              <a:t>@</a:t>
            </a:r>
            <a:r>
              <a:rPr lang="en-GB" sz="1800" dirty="0" err="1">
                <a:solidFill>
                  <a:schemeClr val="accent6"/>
                </a:solidFill>
              </a:rPr>
              <a:t>shaunmcgirr</a:t>
            </a:r>
            <a:endParaRPr lang="en-GB" sz="1800" dirty="0">
              <a:solidFill>
                <a:schemeClr val="accent6"/>
              </a:solidFill>
            </a:endParaRPr>
          </a:p>
          <a:p>
            <a:r>
              <a:rPr lang="en-GB" sz="1800" dirty="0">
                <a:solidFill>
                  <a:schemeClr val="accent6"/>
                </a:solidFill>
              </a:rPr>
              <a:t>@</a:t>
            </a:r>
            <a:r>
              <a:rPr lang="en-GB" sz="1800" dirty="0" err="1">
                <a:solidFill>
                  <a:schemeClr val="accent6"/>
                </a:solidFill>
              </a:rPr>
              <a:t>davidasboth</a:t>
            </a:r>
            <a:endParaRPr lang="en-GB" sz="1800" dirty="0">
              <a:solidFill>
                <a:schemeClr val="accent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7999"/>
          </a:xfrm>
          <a:prstGeom prst="rect">
            <a:avLst/>
          </a:prstGeom>
          <a:solidFill>
            <a:srgbClr val="0F32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9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8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77" r:id="rId2"/>
    <p:sldLayoutId id="2147484798" r:id="rId3"/>
    <p:sldLayoutId id="2147484800" r:id="rId4"/>
    <p:sldLayoutId id="2147484799" r:id="rId5"/>
    <p:sldLayoutId id="2147484759" r:id="rId6"/>
    <p:sldLayoutId id="2147484767" r:id="rId7"/>
    <p:sldLayoutId id="2147484797" r:id="rId8"/>
    <p:sldLayoutId id="2147484784" r:id="rId9"/>
    <p:sldLayoutId id="2147484785" r:id="rId10"/>
    <p:sldLayoutId id="2147484802" r:id="rId11"/>
  </p:sldLayoutIdLst>
  <p:txStyles>
    <p:titleStyle>
      <a:lvl1pPr algn="ctr" defTabSz="1218428" rtl="0" eaLnBrk="1" latinLnBrk="0" hangingPunct="1">
        <a:spcBef>
          <a:spcPct val="0"/>
        </a:spcBef>
        <a:buNone/>
        <a:defRPr sz="5900" b="1" i="0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288792" indent="-288792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5779" indent="-342743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–"/>
        <a:tabLst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028231" indent="-282445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•"/>
        <a:tabLst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370970" indent="-303076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–"/>
        <a:defRPr sz="1900" kern="1200">
          <a:solidFill>
            <a:srgbClr val="404040"/>
          </a:solidFill>
          <a:latin typeface="+mn-lt"/>
          <a:ea typeface="+mn-ea"/>
          <a:cs typeface="+mn-cs"/>
        </a:defRPr>
      </a:lvl4pPr>
      <a:lvl5pPr marL="1712128" indent="-303076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»"/>
        <a:defRPr sz="1900" kern="1200">
          <a:solidFill>
            <a:srgbClr val="404040"/>
          </a:solidFill>
          <a:latin typeface="+mn-lt"/>
          <a:ea typeface="+mn-ea"/>
          <a:cs typeface="+mn-cs"/>
        </a:defRPr>
      </a:lvl5pPr>
      <a:lvl6pPr marL="3350675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890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105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319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5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2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43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5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6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86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9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710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5"/>
            <a:ext cx="10512862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41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</p:sldLayoutIdLst>
  <p:txStyles>
    <p:titleStyle>
      <a:lvl1pPr algn="l" defTabSz="914149" rtl="0" eaLnBrk="1" latinLnBrk="0" hangingPunct="1">
        <a:lnSpc>
          <a:spcPct val="90000"/>
        </a:lnSpc>
        <a:spcBef>
          <a:spcPct val="0"/>
        </a:spcBef>
        <a:buNone/>
        <a:defRPr sz="3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8" indent="-228538" algn="l" defTabSz="9141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11" indent="-228538" algn="l" defTabSz="9141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2685" indent="-228538" algn="l" defTabSz="9141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760" indent="-228538" algn="l" defTabSz="9141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6835" indent="-228538" algn="l" defTabSz="9141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3909" indent="-228538" algn="l" defTabSz="9141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4" indent="-228538" algn="l" defTabSz="9141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7" indent="-228538" algn="l" defTabSz="9141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1" indent="-228538" algn="l" defTabSz="9141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914149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4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7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1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5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5" algn="l" defTabSz="914149" rtl="0" eaLnBrk="1" latinLnBrk="0" hangingPunct="1">
        <a:defRPr sz="18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3.png"/><Relationship Id="rId3" Type="http://schemas.openxmlformats.org/officeDocument/2006/relationships/image" Target="../media/image31.svg"/><Relationship Id="rId21" Type="http://schemas.openxmlformats.org/officeDocument/2006/relationships/image" Target="../media/image56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2.svg"/><Relationship Id="rId2" Type="http://schemas.openxmlformats.org/officeDocument/2006/relationships/image" Target="../media/image30.png"/><Relationship Id="rId16" Type="http://schemas.openxmlformats.org/officeDocument/2006/relationships/image" Target="../media/image26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23" Type="http://schemas.openxmlformats.org/officeDocument/2006/relationships/image" Target="../media/image58.svg"/><Relationship Id="rId10" Type="http://schemas.openxmlformats.org/officeDocument/2006/relationships/image" Target="../media/image46.png"/><Relationship Id="rId19" Type="http://schemas.openxmlformats.org/officeDocument/2006/relationships/image" Target="../media/image54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70.png"/><Relationship Id="rId3" Type="http://schemas.openxmlformats.org/officeDocument/2006/relationships/image" Target="../media/image69.svg"/><Relationship Id="rId7" Type="http://schemas.openxmlformats.org/officeDocument/2006/relationships/image" Target="../media/image63.svg"/><Relationship Id="rId12" Type="http://schemas.openxmlformats.org/officeDocument/2006/relationships/image" Target="../media/image67.png"/><Relationship Id="rId2" Type="http://schemas.openxmlformats.org/officeDocument/2006/relationships/image" Target="../media/image68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png"/><Relationship Id="rId11" Type="http://schemas.openxmlformats.org/officeDocument/2006/relationships/image" Target="../media/image66.jpg"/><Relationship Id="rId5" Type="http://schemas.openxmlformats.org/officeDocument/2006/relationships/image" Target="../media/image60.png"/><Relationship Id="rId15" Type="http://schemas.openxmlformats.org/officeDocument/2006/relationships/image" Target="../media/image72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7.sv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75.svg"/><Relationship Id="rId9" Type="http://schemas.openxmlformats.org/officeDocument/2006/relationships/image" Target="../media/image80.png"/><Relationship Id="rId14" Type="http://schemas.openxmlformats.org/officeDocument/2006/relationships/image" Target="../media/image8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asboth@coxauto.co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0" y="3632200"/>
            <a:ext cx="6925187" cy="1441879"/>
          </a:xfrm>
        </p:spPr>
        <p:txBody>
          <a:bodyPr/>
          <a:lstStyle/>
          <a:p>
            <a:r>
              <a:rPr lang="en-US" dirty="0"/>
              <a:t>Scaling Data Science Teams &amp; Tech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Shaun “Kafka” McGirr – Lead Data Scientist</a:t>
            </a:r>
            <a:br>
              <a:rPr lang="en-US" sz="2000" dirty="0"/>
            </a:br>
            <a:r>
              <a:rPr lang="en-US" sz="2000" dirty="0"/>
              <a:t>David “</a:t>
            </a:r>
            <a:r>
              <a:rPr lang="en-US" sz="2000" dirty="0" err="1"/>
              <a:t>Blockchain</a:t>
            </a:r>
            <a:r>
              <a:rPr lang="en-US" sz="2000" dirty="0"/>
              <a:t>” </a:t>
            </a:r>
            <a:r>
              <a:rPr lang="en-US" sz="2000" dirty="0" err="1"/>
              <a:t>Asboth</a:t>
            </a:r>
            <a:r>
              <a:rPr lang="en-US" sz="2000" dirty="0"/>
              <a:t> – Data Scientist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24 May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accent3"/>
                </a:solidFill>
              </a:rPr>
              <a:t>Vehicle Market Data Feed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does the market look like for my car?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Rough workflow: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Graphic 5" descr="Database">
            <a:extLst>
              <a:ext uri="{FF2B5EF4-FFF2-40B4-BE49-F238E27FC236}">
                <a16:creationId xmlns:a16="http://schemas.microsoft.com/office/drawing/2014/main" id="{52753544-B989-4B2B-AAF2-3A2054FB1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952" y="3630044"/>
            <a:ext cx="764326" cy="764326"/>
          </a:xfrm>
          <a:prstGeom prst="rect">
            <a:avLst/>
          </a:prstGeom>
        </p:spPr>
      </p:pic>
      <p:pic>
        <p:nvPicPr>
          <p:cNvPr id="10" name="Graphic 9" descr="Thought bubble">
            <a:extLst>
              <a:ext uri="{FF2B5EF4-FFF2-40B4-BE49-F238E27FC236}">
                <a16:creationId xmlns:a16="http://schemas.microsoft.com/office/drawing/2014/main" id="{A5B3C1FD-C438-4130-B6DB-CD9AE8A82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708" y="4241791"/>
            <a:ext cx="470767" cy="470767"/>
          </a:xfrm>
          <a:prstGeom prst="rect">
            <a:avLst/>
          </a:prstGeom>
        </p:spPr>
      </p:pic>
      <p:pic>
        <p:nvPicPr>
          <p:cNvPr id="13" name="Graphic 12" descr="Database">
            <a:extLst>
              <a:ext uri="{FF2B5EF4-FFF2-40B4-BE49-F238E27FC236}">
                <a16:creationId xmlns:a16="http://schemas.microsoft.com/office/drawing/2014/main" id="{CB4713BE-35D3-43A3-B0B0-36D4328AF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5835" y="3402765"/>
            <a:ext cx="1218883" cy="1218883"/>
          </a:xfrm>
          <a:prstGeom prst="rect">
            <a:avLst/>
          </a:prstGeom>
        </p:spPr>
      </p:pic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05ADC6A4-2A04-46EC-8C8F-82437DA17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5638" y="4415534"/>
            <a:ext cx="655609" cy="655609"/>
          </a:xfrm>
          <a:prstGeom prst="rect">
            <a:avLst/>
          </a:prstGeom>
        </p:spPr>
      </p:pic>
      <p:pic>
        <p:nvPicPr>
          <p:cNvPr id="17" name="Graphic 16" descr="Head with Gears">
            <a:extLst>
              <a:ext uri="{FF2B5EF4-FFF2-40B4-BE49-F238E27FC236}">
                <a16:creationId xmlns:a16="http://schemas.microsoft.com/office/drawing/2014/main" id="{814EB80F-5E7A-408F-9149-812059758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622" y="4474230"/>
            <a:ext cx="527264" cy="527264"/>
          </a:xfrm>
          <a:prstGeom prst="rect">
            <a:avLst/>
          </a:prstGeom>
        </p:spPr>
      </p:pic>
      <p:pic>
        <p:nvPicPr>
          <p:cNvPr id="19" name="Graphic 18" descr="Repeat">
            <a:extLst>
              <a:ext uri="{FF2B5EF4-FFF2-40B4-BE49-F238E27FC236}">
                <a16:creationId xmlns:a16="http://schemas.microsoft.com/office/drawing/2014/main" id="{3EDE257F-2202-448B-9619-8D3DA148FB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39632" y="4584013"/>
            <a:ext cx="576193" cy="576193"/>
          </a:xfrm>
          <a:prstGeom prst="rect">
            <a:avLst/>
          </a:prstGeom>
        </p:spPr>
      </p:pic>
      <p:pic>
        <p:nvPicPr>
          <p:cNvPr id="20" name="Graphic 19" descr="Database">
            <a:extLst>
              <a:ext uri="{FF2B5EF4-FFF2-40B4-BE49-F238E27FC236}">
                <a16:creationId xmlns:a16="http://schemas.microsoft.com/office/drawing/2014/main" id="{4FA8E830-1455-4A55-A561-DC3F2DFF3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8495" y="2612707"/>
            <a:ext cx="2034674" cy="2034674"/>
          </a:xfrm>
          <a:prstGeom prst="rect">
            <a:avLst/>
          </a:prstGeom>
        </p:spPr>
      </p:pic>
      <p:pic>
        <p:nvPicPr>
          <p:cNvPr id="22" name="Graphic 21" descr="Group">
            <a:extLst>
              <a:ext uri="{FF2B5EF4-FFF2-40B4-BE49-F238E27FC236}">
                <a16:creationId xmlns:a16="http://schemas.microsoft.com/office/drawing/2014/main" id="{6AD152D3-AE43-4F24-BF18-A06B476849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43126" y="4598162"/>
            <a:ext cx="722590" cy="722590"/>
          </a:xfrm>
          <a:prstGeom prst="rect">
            <a:avLst/>
          </a:prstGeom>
        </p:spPr>
      </p:pic>
      <p:pic>
        <p:nvPicPr>
          <p:cNvPr id="24" name="Graphic 23" descr="Handshake">
            <a:extLst>
              <a:ext uri="{FF2B5EF4-FFF2-40B4-BE49-F238E27FC236}">
                <a16:creationId xmlns:a16="http://schemas.microsoft.com/office/drawing/2014/main" id="{20E4893D-3149-4CF1-B7BE-A693CF0E3F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4462" y="4141566"/>
            <a:ext cx="730543" cy="730543"/>
          </a:xfrm>
          <a:prstGeom prst="rect">
            <a:avLst/>
          </a:prstGeom>
        </p:spPr>
      </p:pic>
      <p:pic>
        <p:nvPicPr>
          <p:cNvPr id="26" name="Graphic 25" descr="Money">
            <a:extLst>
              <a:ext uri="{FF2B5EF4-FFF2-40B4-BE49-F238E27FC236}">
                <a16:creationId xmlns:a16="http://schemas.microsoft.com/office/drawing/2014/main" id="{8DC732D4-B81D-47BD-BF31-44CC531BE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93238" y="4706093"/>
            <a:ext cx="533532" cy="533532"/>
          </a:xfrm>
          <a:prstGeom prst="rect">
            <a:avLst/>
          </a:prstGeom>
        </p:spPr>
      </p:pic>
      <p:pic>
        <p:nvPicPr>
          <p:cNvPr id="28" name="Graphic 27" descr="Wireless router">
            <a:extLst>
              <a:ext uri="{FF2B5EF4-FFF2-40B4-BE49-F238E27FC236}">
                <a16:creationId xmlns:a16="http://schemas.microsoft.com/office/drawing/2014/main" id="{8A08F6D3-8C59-4D29-B021-6FBF30C3C7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83169" y="4343442"/>
            <a:ext cx="607875" cy="607875"/>
          </a:xfrm>
          <a:prstGeom prst="rect">
            <a:avLst/>
          </a:prstGeom>
        </p:spPr>
      </p:pic>
      <p:pic>
        <p:nvPicPr>
          <p:cNvPr id="30" name="Graphic 29" descr="Bullseye">
            <a:extLst>
              <a:ext uri="{FF2B5EF4-FFF2-40B4-BE49-F238E27FC236}">
                <a16:creationId xmlns:a16="http://schemas.microsoft.com/office/drawing/2014/main" id="{231E636B-A2B5-439E-B213-3B02E797E7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10214" y="4813723"/>
            <a:ext cx="585225" cy="58522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3E34CD75-745E-4ABE-8E69-114AE5E9BEC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23033" y="4241793"/>
            <a:ext cx="464875" cy="4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Science Workflow – Phase 1: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to medium data, </a:t>
            </a:r>
            <a:r>
              <a:rPr lang="en-US" dirty="0">
                <a:solidFill>
                  <a:schemeClr val="accent3"/>
                </a:solidFill>
              </a:rPr>
              <a:t>in memory</a:t>
            </a:r>
            <a:r>
              <a:rPr lang="en-US" dirty="0"/>
              <a:t> for speed</a:t>
            </a:r>
          </a:p>
          <a:p>
            <a:pPr lvl="1"/>
            <a:r>
              <a:rPr lang="en-US" i="1" dirty="0"/>
              <a:t>The Ford Focus problem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One question at a time, because we don’t know what the questions should be</a:t>
            </a:r>
          </a:p>
          <a:p>
            <a:pPr lvl="1"/>
            <a:r>
              <a:rPr lang="en-US" i="1" dirty="0"/>
              <a:t>What do we mean by “the market”? What is a “car”?</a:t>
            </a:r>
          </a:p>
          <a:p>
            <a:endParaRPr lang="en-US" dirty="0"/>
          </a:p>
          <a:p>
            <a:r>
              <a:rPr lang="en-US" dirty="0"/>
              <a:t>Specialist tools focused on </a:t>
            </a:r>
            <a:r>
              <a:rPr lang="en-US" dirty="0">
                <a:solidFill>
                  <a:schemeClr val="accent3"/>
                </a:solidFill>
              </a:rPr>
              <a:t>rapid</a:t>
            </a:r>
            <a:r>
              <a:rPr lang="en-US" dirty="0"/>
              <a:t> exploration and </a:t>
            </a:r>
            <a:r>
              <a:rPr lang="en-US" dirty="0" err="1"/>
              <a:t>visualisation</a:t>
            </a:r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3E34F-A8C3-47D9-9693-E7E763E4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18" y="4795225"/>
            <a:ext cx="1033707" cy="1033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EEAD5-C265-4055-B825-ADE2C486A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96" y="4929983"/>
            <a:ext cx="2301202" cy="807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A1A5F-B57D-4B5C-8CEE-B657D023E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422" y="4929983"/>
            <a:ext cx="2080790" cy="10173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51FC51E-FAAA-487A-9FA4-64ED66B34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1675" y="5128288"/>
            <a:ext cx="2155770" cy="6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Science Workflow – Phase 2: Scaling Up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data, </a:t>
            </a:r>
            <a:r>
              <a:rPr lang="en-US" dirty="0">
                <a:solidFill>
                  <a:schemeClr val="accent3"/>
                </a:solidFill>
              </a:rPr>
              <a:t>too much to fit in memory</a:t>
            </a:r>
          </a:p>
          <a:p>
            <a:endParaRPr lang="en-US" dirty="0"/>
          </a:p>
          <a:p>
            <a:r>
              <a:rPr lang="en-US" dirty="0"/>
              <a:t>Questions are fixed, want to scale up to more data</a:t>
            </a:r>
          </a:p>
          <a:p>
            <a:pPr lvl="1"/>
            <a:r>
              <a:rPr lang="en-US" dirty="0"/>
              <a:t>Does our approach work for Porsche?</a:t>
            </a:r>
          </a:p>
          <a:p>
            <a:pPr lvl="1"/>
            <a:r>
              <a:rPr lang="en-US" dirty="0"/>
              <a:t>Is our approach scalable (easy to be performant on a small sample)?</a:t>
            </a:r>
          </a:p>
          <a:p>
            <a:endParaRPr lang="en-US" dirty="0"/>
          </a:p>
          <a:p>
            <a:r>
              <a:rPr lang="en-US" dirty="0"/>
              <a:t>Specialist tools focused on </a:t>
            </a:r>
            <a:r>
              <a:rPr lang="en-US" dirty="0">
                <a:solidFill>
                  <a:schemeClr val="accent3"/>
                </a:solidFill>
              </a:rPr>
              <a:t>scalability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DC2C2-6A45-4D13-B684-36750800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5" y="4790515"/>
            <a:ext cx="1644234" cy="855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EE403-4BAD-4964-9DAE-F8289150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935" y="5075588"/>
            <a:ext cx="2203675" cy="570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F14A52-7353-4EE6-82B5-DD1920D27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03" y="5156111"/>
            <a:ext cx="1654774" cy="490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8195CB-E340-4E71-85B2-17637EDD0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632" y="4665934"/>
            <a:ext cx="2208004" cy="9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Science Workflow – Phase 3: </a:t>
            </a:r>
            <a:r>
              <a:rPr lang="en-GB" dirty="0">
                <a:solidFill>
                  <a:schemeClr val="accent3"/>
                </a:solidFill>
              </a:rPr>
              <a:t>Production?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data</a:t>
            </a:r>
          </a:p>
          <a:p>
            <a:endParaRPr lang="en-US" dirty="0"/>
          </a:p>
          <a:p>
            <a:r>
              <a:rPr lang="en-US" dirty="0"/>
              <a:t>Repeating the same questions</a:t>
            </a:r>
          </a:p>
          <a:p>
            <a:pPr lvl="1"/>
            <a:r>
              <a:rPr lang="en-US" dirty="0"/>
              <a:t>Robustness and scalability are the focus</a:t>
            </a:r>
          </a:p>
          <a:p>
            <a:endParaRPr lang="en-US" dirty="0"/>
          </a:p>
          <a:p>
            <a:r>
              <a:rPr lang="en-US" dirty="0"/>
              <a:t>Tools?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30CA60-3B27-423B-A4DA-46268409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82" y="4445487"/>
            <a:ext cx="546432" cy="546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0A5BA-BB2D-4133-B701-34F4AB0F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10" y="4480954"/>
            <a:ext cx="1256274" cy="44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5A49D-488A-4F6A-8E5E-7C1109F7C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793" y="4927029"/>
            <a:ext cx="1307674" cy="63936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8E4C25-145D-4143-884D-58BE524CE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585" y="5078076"/>
            <a:ext cx="1305208" cy="385516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04AAA77D-CB92-4E46-B052-A818AC3C6E73}"/>
              </a:ext>
            </a:extLst>
          </p:cNvPr>
          <p:cNvSpPr/>
          <p:nvPr/>
        </p:nvSpPr>
        <p:spPr>
          <a:xfrm>
            <a:off x="510027" y="4350220"/>
            <a:ext cx="2437765" cy="12833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9"/>
            <a:endParaRPr lang="en-GB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F8E88-AA2F-4220-B7B1-B8724E2CAB70}"/>
              </a:ext>
            </a:extLst>
          </p:cNvPr>
          <p:cNvSpPr txBox="1"/>
          <p:nvPr/>
        </p:nvSpPr>
        <p:spPr>
          <a:xfrm>
            <a:off x="908239" y="5478223"/>
            <a:ext cx="1566557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9"/>
            <a:r>
              <a:rPr lang="en-GB" sz="1866" b="1" dirty="0">
                <a:solidFill>
                  <a:srgbClr val="005188"/>
                </a:solidFill>
                <a:latin typeface="Arial"/>
              </a:rPr>
              <a:t>TOO SLOW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65A06-FD8E-47B8-B6FA-91F986588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240" y="4477857"/>
            <a:ext cx="862963" cy="4491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E6B631-45D3-483C-AA09-B6E4BB9AF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363" y="5060463"/>
            <a:ext cx="1176716" cy="304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5532E-55B7-4DC5-A55B-E7134EBC87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7565" y="4668764"/>
            <a:ext cx="871781" cy="258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F9527-744B-4875-A9D0-B345370079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1972" y="4964440"/>
            <a:ext cx="962968" cy="427558"/>
          </a:xfrm>
          <a:prstGeom prst="rect">
            <a:avLst/>
          </a:prstGeom>
        </p:spPr>
      </p:pic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52A541CA-70F4-41D4-A12E-D6FEB391CB81}"/>
              </a:ext>
            </a:extLst>
          </p:cNvPr>
          <p:cNvSpPr/>
          <p:nvPr/>
        </p:nvSpPr>
        <p:spPr>
          <a:xfrm>
            <a:off x="4875781" y="4322742"/>
            <a:ext cx="2437765" cy="12833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9"/>
            <a:endParaRPr lang="en-GB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1AFFD-B5AD-4048-890C-81B813B3E4B1}"/>
              </a:ext>
            </a:extLst>
          </p:cNvPr>
          <p:cNvSpPr txBox="1"/>
          <p:nvPr/>
        </p:nvSpPr>
        <p:spPr>
          <a:xfrm>
            <a:off x="5311384" y="5480196"/>
            <a:ext cx="1566557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9"/>
            <a:r>
              <a:rPr lang="en-GB" sz="1866" b="1" dirty="0">
                <a:solidFill>
                  <a:srgbClr val="005188"/>
                </a:solidFill>
                <a:latin typeface="Arial"/>
              </a:rPr>
              <a:t>TOO HARD</a:t>
            </a:r>
          </a:p>
        </p:txBody>
      </p:sp>
    </p:spTree>
    <p:extLst>
      <p:ext uri="{BB962C8B-B14F-4D97-AF65-F5344CB8AC3E}">
        <p14:creationId xmlns:p14="http://schemas.microsoft.com/office/powerpoint/2010/main" val="7014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2399160"/>
            <a:ext cx="11037658" cy="1904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Who is responsible for production?</a:t>
            </a:r>
          </a:p>
        </p:txBody>
      </p:sp>
    </p:spTree>
    <p:extLst>
      <p:ext uri="{BB962C8B-B14F-4D97-AF65-F5344CB8AC3E}">
        <p14:creationId xmlns:p14="http://schemas.microsoft.com/office/powerpoint/2010/main" val="185388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responsible for production?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Scientists / BI own the </a:t>
            </a:r>
            <a:r>
              <a:rPr lang="en-GB" b="1" dirty="0"/>
              <a:t>business logic</a:t>
            </a:r>
          </a:p>
          <a:p>
            <a:pPr lvl="1"/>
            <a:r>
              <a:rPr lang="en-GB" dirty="0"/>
              <a:t>Do not want to, and should not be, responsible for robustness</a:t>
            </a:r>
          </a:p>
          <a:p>
            <a:endParaRPr lang="en-GB" dirty="0"/>
          </a:p>
          <a:p>
            <a:r>
              <a:rPr lang="en-GB" dirty="0"/>
              <a:t>Data Engineers / Developers own the </a:t>
            </a:r>
            <a:r>
              <a:rPr lang="en-GB" b="1" dirty="0"/>
              <a:t>production platform</a:t>
            </a:r>
          </a:p>
          <a:p>
            <a:pPr lvl="1"/>
            <a:r>
              <a:rPr lang="en-GB" dirty="0"/>
              <a:t>Do not want to, and should not be, responsible for business logic</a:t>
            </a:r>
          </a:p>
          <a:p>
            <a:pPr lvl="1"/>
            <a:endParaRPr lang="en-GB" b="1" dirty="0"/>
          </a:p>
          <a:p>
            <a:r>
              <a:rPr lang="en-GB" dirty="0"/>
              <a:t>This is the </a:t>
            </a:r>
            <a:r>
              <a:rPr lang="en-GB" dirty="0">
                <a:solidFill>
                  <a:schemeClr val="accent3"/>
                </a:solidFill>
              </a:rPr>
              <a:t>same problem</a:t>
            </a:r>
          </a:p>
          <a:p>
            <a:endParaRPr lang="en-GB" dirty="0">
              <a:solidFill>
                <a:schemeClr val="accent3"/>
              </a:solidFill>
            </a:endParaRPr>
          </a:p>
          <a:p>
            <a:r>
              <a:rPr lang="en-GB" dirty="0"/>
              <a:t>Can we find a one-size-fits-all solution?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24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2399160"/>
            <a:ext cx="11037658" cy="1904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Should Data Scientists just</a:t>
            </a:r>
          </a:p>
          <a:p>
            <a:pPr marL="0" indent="0" algn="ctr">
              <a:buNone/>
            </a:pP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learn more tools?</a:t>
            </a:r>
          </a:p>
        </p:txBody>
      </p:sp>
    </p:spTree>
    <p:extLst>
      <p:ext uri="{BB962C8B-B14F-4D97-AF65-F5344CB8AC3E}">
        <p14:creationId xmlns:p14="http://schemas.microsoft.com/office/powerpoint/2010/main" val="320759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84" y="7425"/>
            <a:ext cx="11037658" cy="1325217"/>
          </a:xfrm>
        </p:spPr>
        <p:txBody>
          <a:bodyPr/>
          <a:lstStyle/>
          <a:p>
            <a:r>
              <a:rPr lang="en-GB" dirty="0"/>
              <a:t>“Full-Stacking” your Half-Stack Data Scientists</a:t>
            </a:r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FBE35054-0B75-43CC-8AE6-E42CD07BD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143" y="559910"/>
            <a:ext cx="7401411" cy="7401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44BA2-B527-4A26-8C31-D67D55F9F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384" y="2138717"/>
            <a:ext cx="613218" cy="61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EBFEB-29F3-49CC-B4D7-F7F85D939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777" y="2131295"/>
            <a:ext cx="1058471" cy="3715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4E357B-F3EB-4008-B6C1-5214AD4EB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9930" y="1881655"/>
            <a:ext cx="1257836" cy="371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3B359-F329-4192-AE7A-0C8F4286C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3603" y="2545906"/>
            <a:ext cx="926547" cy="453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4DD2A4-01D8-49EA-A7B8-1785E2FCA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4529" y="2558635"/>
            <a:ext cx="926547" cy="482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EF0DFE-13CA-4E4B-9363-410B87214D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3348" y="3064075"/>
            <a:ext cx="1249251" cy="323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15B1B4-6EBB-43C3-B4B6-5ED460A83B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2600" y="2540737"/>
            <a:ext cx="844085" cy="250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690B27-3EBF-44CE-B423-C67ED071D5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0426" y="2961781"/>
            <a:ext cx="843135" cy="374352"/>
          </a:xfrm>
          <a:prstGeom prst="rect">
            <a:avLst/>
          </a:prstGeom>
        </p:spPr>
      </p:pic>
      <p:pic>
        <p:nvPicPr>
          <p:cNvPr id="1030" name="Picture 6" descr="Image result for aws logo">
            <a:extLst>
              <a:ext uri="{FF2B5EF4-FFF2-40B4-BE49-F238E27FC236}">
                <a16:creationId xmlns:a16="http://schemas.microsoft.com/office/drawing/2014/main" id="{C60CE3B4-DF80-4AB3-A91B-0CA8C0C0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49" y="3507080"/>
            <a:ext cx="1069484" cy="4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icrosoft azure logo">
            <a:extLst>
              <a:ext uri="{FF2B5EF4-FFF2-40B4-BE49-F238E27FC236}">
                <a16:creationId xmlns:a16="http://schemas.microsoft.com/office/drawing/2014/main" id="{F1DD4F7C-8383-4B70-A02E-BD6F3CDF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83" y="3990316"/>
            <a:ext cx="730611" cy="7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ocker logo">
            <a:extLst>
              <a:ext uri="{FF2B5EF4-FFF2-40B4-BE49-F238E27FC236}">
                <a16:creationId xmlns:a16="http://schemas.microsoft.com/office/drawing/2014/main" id="{DC8B3521-13E9-4F54-A6C6-4EEC4D4E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9" y="3428042"/>
            <a:ext cx="573737" cy="4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6" descr="Image result for jenkins logo">
            <a:extLst>
              <a:ext uri="{FF2B5EF4-FFF2-40B4-BE49-F238E27FC236}">
                <a16:creationId xmlns:a16="http://schemas.microsoft.com/office/drawing/2014/main" id="{47F5B5B6-6CDD-4A45-8A36-5321E5136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1265" y="3225853"/>
            <a:ext cx="406294" cy="4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defTabSz="914149"/>
            <a:endParaRPr lang="en-GB" sz="1866">
              <a:solidFill>
                <a:srgbClr val="005188"/>
              </a:solidFill>
              <a:latin typeface="Arial"/>
            </a:endParaRPr>
          </a:p>
        </p:txBody>
      </p:sp>
      <p:pic>
        <p:nvPicPr>
          <p:cNvPr id="1044" name="Picture 20" descr="Image result for jenkins logo">
            <a:extLst>
              <a:ext uri="{FF2B5EF4-FFF2-40B4-BE49-F238E27FC236}">
                <a16:creationId xmlns:a16="http://schemas.microsoft.com/office/drawing/2014/main" id="{B2ED58EA-EC22-457E-9936-278E332A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07" y="3366166"/>
            <a:ext cx="968461" cy="3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2399160"/>
            <a:ext cx="11037658" cy="1904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Should we entirely decouple</a:t>
            </a:r>
            <a:b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R&amp;D and production?</a:t>
            </a:r>
          </a:p>
        </p:txBody>
      </p:sp>
    </p:spTree>
    <p:extLst>
      <p:ext uri="{BB962C8B-B14F-4D97-AF65-F5344CB8AC3E}">
        <p14:creationId xmlns:p14="http://schemas.microsoft.com/office/powerpoint/2010/main" val="522534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R&amp;D and Production – complete separation?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Traditional model: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8E8E815C-CFD1-4BF6-A635-6C073B666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325" y="3307686"/>
            <a:ext cx="1450790" cy="1450790"/>
          </a:xfrm>
          <a:prstGeom prst="rect">
            <a:avLst/>
          </a:prstGeom>
        </p:spPr>
      </p:pic>
      <p:pic>
        <p:nvPicPr>
          <p:cNvPr id="7" name="Graphic 6" descr="Laptop">
            <a:extLst>
              <a:ext uri="{FF2B5EF4-FFF2-40B4-BE49-F238E27FC236}">
                <a16:creationId xmlns:a16="http://schemas.microsoft.com/office/drawing/2014/main" id="{8A574639-D698-45E2-B0F7-1DD38A9FC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191" y="4553200"/>
            <a:ext cx="1218883" cy="1218883"/>
          </a:xfrm>
          <a:prstGeom prst="rect">
            <a:avLst/>
          </a:prstGeom>
        </p:spPr>
      </p:pic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C1C73D19-5CA5-465F-9D19-F0EB1B7BF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1169" y="3539594"/>
            <a:ext cx="1218883" cy="1218883"/>
          </a:xfrm>
          <a:prstGeom prst="rect">
            <a:avLst/>
          </a:prstGeom>
        </p:spPr>
      </p:pic>
      <p:pic>
        <p:nvPicPr>
          <p:cNvPr id="11" name="Graphic 10" descr="Stop">
            <a:extLst>
              <a:ext uri="{FF2B5EF4-FFF2-40B4-BE49-F238E27FC236}">
                <a16:creationId xmlns:a16="http://schemas.microsoft.com/office/drawing/2014/main" id="{2A7C4AB2-E2D0-49E8-BB44-F2D163BFC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4863" y="2430586"/>
            <a:ext cx="1160864" cy="3720128"/>
          </a:xfrm>
          <a:prstGeom prst="rect">
            <a:avLst/>
          </a:prstGeom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278585EC-7D45-4417-8CBD-BFED308F9577}"/>
              </a:ext>
            </a:extLst>
          </p:cNvPr>
          <p:cNvSpPr/>
          <p:nvPr/>
        </p:nvSpPr>
        <p:spPr>
          <a:xfrm>
            <a:off x="4003746" y="1897831"/>
            <a:ext cx="3470991" cy="12592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9"/>
            <a:endParaRPr lang="en-GB" sz="1866">
              <a:solidFill>
                <a:srgbClr val="005188"/>
              </a:solidFill>
              <a:latin typeface="Arial"/>
            </a:endParaRPr>
          </a:p>
        </p:txBody>
      </p:sp>
      <p:pic>
        <p:nvPicPr>
          <p:cNvPr id="19" name="Graphic 18" descr="Gears">
            <a:extLst>
              <a:ext uri="{FF2B5EF4-FFF2-40B4-BE49-F238E27FC236}">
                <a16:creationId xmlns:a16="http://schemas.microsoft.com/office/drawing/2014/main" id="{DAEE0890-CBEB-442F-8E83-F1598ADDFE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61633" y="4283937"/>
            <a:ext cx="1218883" cy="1218883"/>
          </a:xfrm>
          <a:prstGeom prst="rect">
            <a:avLst/>
          </a:prstGeom>
        </p:spPr>
      </p:pic>
      <p:pic>
        <p:nvPicPr>
          <p:cNvPr id="21" name="Graphic 20" descr="Users">
            <a:extLst>
              <a:ext uri="{FF2B5EF4-FFF2-40B4-BE49-F238E27FC236}">
                <a16:creationId xmlns:a16="http://schemas.microsoft.com/office/drawing/2014/main" id="{3A41CBD3-8718-47F6-8481-3A5FC36819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36115" y="3539594"/>
            <a:ext cx="1218883" cy="121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84" y="365126"/>
            <a:ext cx="11037658" cy="644277"/>
          </a:xfrm>
        </p:spPr>
        <p:txBody>
          <a:bodyPr/>
          <a:lstStyle/>
          <a:p>
            <a:pPr algn="l"/>
            <a:r>
              <a:rPr lang="en-US" sz="3600" b="1" dirty="0"/>
              <a:t>Overview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1009403"/>
            <a:ext cx="11037658" cy="5167561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Scaling teams</a:t>
            </a:r>
          </a:p>
          <a:p>
            <a:pPr marL="457063" indent="-457063">
              <a:buFont typeface="+mj-lt"/>
              <a:buAutoNum type="arabicPeriod"/>
            </a:pPr>
            <a:r>
              <a:rPr lang="en-US" sz="2400" dirty="0"/>
              <a:t>Context matters</a:t>
            </a:r>
          </a:p>
          <a:p>
            <a:pPr marL="457063" indent="-457063">
              <a:buFont typeface="+mj-lt"/>
              <a:buAutoNum type="arabicPeriod"/>
            </a:pPr>
            <a:r>
              <a:rPr lang="en-US" sz="2400" dirty="0"/>
              <a:t>What is data science (for us)</a:t>
            </a:r>
          </a:p>
          <a:p>
            <a:pPr marL="457063" indent="-457063">
              <a:buFont typeface="+mj-lt"/>
              <a:buAutoNum type="arabicPeriod"/>
            </a:pPr>
            <a:r>
              <a:rPr lang="en-US" sz="2400" dirty="0"/>
              <a:t>How we work given the above</a:t>
            </a:r>
          </a:p>
          <a:p>
            <a:pPr marL="457063" indent="-457063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Scaling tech</a:t>
            </a:r>
          </a:p>
          <a:p>
            <a:pPr marL="457063" indent="-457063">
              <a:buFont typeface="+mj-lt"/>
              <a:buAutoNum type="arabicPeriod"/>
            </a:pPr>
            <a:r>
              <a:rPr lang="en-US" sz="2400" dirty="0"/>
              <a:t>What our workflows imply about tools</a:t>
            </a:r>
          </a:p>
          <a:p>
            <a:pPr marL="457063" indent="-457063">
              <a:buFont typeface="+mj-lt"/>
              <a:buAutoNum type="arabicPeriod"/>
            </a:pPr>
            <a:r>
              <a:rPr lang="en-US" sz="2400" dirty="0"/>
              <a:t>Our approach until recently</a:t>
            </a:r>
          </a:p>
          <a:p>
            <a:pPr marL="457063" indent="-457063">
              <a:buFont typeface="+mj-lt"/>
              <a:buAutoNum type="arabicPeriod"/>
            </a:pPr>
            <a:r>
              <a:rPr lang="en-US" sz="2400" dirty="0"/>
              <a:t>Our approach now and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52216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2399160"/>
            <a:ext cx="11037658" cy="1904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Should we buy off-the-shelf?</a:t>
            </a:r>
          </a:p>
        </p:txBody>
      </p:sp>
    </p:spTree>
    <p:extLst>
      <p:ext uri="{BB962C8B-B14F-4D97-AF65-F5344CB8AC3E}">
        <p14:creationId xmlns:p14="http://schemas.microsoft.com/office/powerpoint/2010/main" val="114926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Science Platforms: The Sales Pitch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1826043"/>
            <a:ext cx="11311661" cy="4350206"/>
          </a:xfrm>
        </p:spPr>
        <p:txBody>
          <a:bodyPr/>
          <a:lstStyle/>
          <a:p>
            <a:r>
              <a:rPr lang="en-GB" dirty="0"/>
              <a:t>Exploratory data analysis</a:t>
            </a:r>
          </a:p>
          <a:p>
            <a:r>
              <a:rPr lang="en-GB" dirty="0"/>
              <a:t>Statistical modelling</a:t>
            </a:r>
          </a:p>
          <a:p>
            <a:r>
              <a:rPr lang="en-GB" dirty="0"/>
              <a:t>Drag and drop</a:t>
            </a:r>
          </a:p>
          <a:p>
            <a:r>
              <a:rPr lang="en-GB" dirty="0"/>
              <a:t>“One click deployment”</a:t>
            </a:r>
          </a:p>
          <a:p>
            <a:endParaRPr lang="en-GB" dirty="0"/>
          </a:p>
          <a:p>
            <a:r>
              <a:rPr lang="en-GB" dirty="0"/>
              <a:t>Can answer individual small questions</a:t>
            </a:r>
          </a:p>
          <a:p>
            <a:r>
              <a:rPr lang="en-GB" dirty="0"/>
              <a:t>But how do you combine those to answer </a:t>
            </a:r>
            <a:r>
              <a:rPr lang="en-GB" b="1" dirty="0">
                <a:solidFill>
                  <a:schemeClr val="accent3"/>
                </a:solidFill>
              </a:rPr>
              <a:t>multiple questions simultaneously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0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2399160"/>
            <a:ext cx="11037658" cy="1904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Solution:</a:t>
            </a:r>
          </a:p>
          <a:p>
            <a:pPr marL="0" indent="0" algn="ctr">
              <a:buNone/>
            </a:pPr>
            <a:r>
              <a:rPr lang="en-GB" sz="5332" b="1" dirty="0"/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1553603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84" y="365923"/>
            <a:ext cx="11037658" cy="1325217"/>
          </a:xfrm>
        </p:spPr>
        <p:txBody>
          <a:bodyPr/>
          <a:lstStyle/>
          <a:p>
            <a:r>
              <a:rPr lang="en-GB" dirty="0"/>
              <a:t>Our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1692003"/>
            <a:ext cx="4953367" cy="4031988"/>
          </a:xfrm>
        </p:spPr>
        <p:txBody>
          <a:bodyPr/>
          <a:lstStyle/>
          <a:p>
            <a:r>
              <a:rPr lang="en-GB" dirty="0"/>
              <a:t>SQL for business logic</a:t>
            </a:r>
          </a:p>
          <a:p>
            <a:endParaRPr lang="en-GB" dirty="0"/>
          </a:p>
          <a:p>
            <a:r>
              <a:rPr lang="en-GB" dirty="0"/>
              <a:t>Hadoop / Spark for platform</a:t>
            </a:r>
          </a:p>
          <a:p>
            <a:endParaRPr lang="en-GB" dirty="0"/>
          </a:p>
          <a:p>
            <a:r>
              <a:rPr lang="en-GB" dirty="0"/>
              <a:t>Faster to “scale up” analysis than native SQL on cluster (Hive/Impala)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F42471-EDDF-48B1-B123-329830D217F8}"/>
              </a:ext>
            </a:extLst>
          </p:cNvPr>
          <p:cNvSpPr txBox="1">
            <a:spLocks/>
          </p:cNvSpPr>
          <p:nvPr/>
        </p:nvSpPr>
        <p:spPr>
          <a:xfrm>
            <a:off x="8132386" y="365062"/>
            <a:ext cx="2716474" cy="1325217"/>
          </a:xfrm>
          <a:prstGeom prst="rect">
            <a:avLst/>
          </a:prstGeom>
        </p:spPr>
        <p:txBody>
          <a:bodyPr vert="horz" lIns="121886" tIns="60943" rIns="121886" bIns="60943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49"/>
            <a:r>
              <a:rPr lang="en-GB" sz="3199" dirty="0">
                <a:solidFill>
                  <a:srgbClr val="005188"/>
                </a:solidFill>
                <a:latin typeface="Arial"/>
              </a:rPr>
              <a:t>Our Solution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CD098D-D59D-45F5-B75B-93488997D89F}"/>
              </a:ext>
            </a:extLst>
          </p:cNvPr>
          <p:cNvSpPr txBox="1">
            <a:spLocks/>
          </p:cNvSpPr>
          <p:nvPr/>
        </p:nvSpPr>
        <p:spPr>
          <a:xfrm>
            <a:off x="6094413" y="1209511"/>
            <a:ext cx="5518830" cy="4031988"/>
          </a:xfrm>
          <a:prstGeom prst="rect">
            <a:avLst/>
          </a:prstGeom>
        </p:spPr>
        <p:txBody>
          <a:bodyPr vert="horz" lIns="121886" tIns="60943" rIns="121886" bIns="60943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8" indent="-228538" defTabSz="914149">
              <a:spcBef>
                <a:spcPts val="1000"/>
              </a:spcBef>
            </a:pPr>
            <a:endParaRPr lang="en-GB" sz="2399" dirty="0">
              <a:solidFill>
                <a:srgbClr val="005188"/>
              </a:solidFill>
              <a:latin typeface="Arial"/>
            </a:endParaRPr>
          </a:p>
          <a:p>
            <a:pPr marL="228538" indent="-228538" defTabSz="914149">
              <a:spcBef>
                <a:spcPts val="1000"/>
              </a:spcBef>
            </a:pPr>
            <a:r>
              <a:rPr lang="en-GB" sz="2399" dirty="0">
                <a:solidFill>
                  <a:srgbClr val="005188"/>
                </a:solidFill>
                <a:latin typeface="Arial"/>
              </a:rPr>
              <a:t>Let Data Science and BI specify SQL</a:t>
            </a:r>
          </a:p>
          <a:p>
            <a:pPr marL="228538" indent="-228538" defTabSz="914149">
              <a:spcBef>
                <a:spcPts val="1000"/>
              </a:spcBef>
            </a:pPr>
            <a:endParaRPr lang="en-GB" sz="2399" dirty="0">
              <a:solidFill>
                <a:srgbClr val="005188"/>
              </a:solidFill>
              <a:latin typeface="Arial"/>
            </a:endParaRPr>
          </a:p>
          <a:p>
            <a:pPr marL="228538" indent="-228538" defTabSz="914149">
              <a:spcBef>
                <a:spcPts val="1000"/>
              </a:spcBef>
            </a:pPr>
            <a:r>
              <a:rPr lang="en-GB" sz="2399" dirty="0">
                <a:solidFill>
                  <a:srgbClr val="005188"/>
                </a:solidFill>
                <a:latin typeface="Arial"/>
              </a:rPr>
              <a:t>Let Spark orchestrate SQL queries for performance</a:t>
            </a:r>
          </a:p>
          <a:p>
            <a:pPr marL="228538" indent="-228538" defTabSz="914149">
              <a:spcBef>
                <a:spcPts val="1000"/>
              </a:spcBef>
            </a:pPr>
            <a:endParaRPr lang="en-GB" sz="2399" dirty="0">
              <a:solidFill>
                <a:srgbClr val="005188"/>
              </a:solidFill>
              <a:latin typeface="Arial"/>
            </a:endParaRPr>
          </a:p>
          <a:p>
            <a:pPr marL="228538" indent="-228538" defTabSz="914149">
              <a:spcBef>
                <a:spcPts val="1000"/>
              </a:spcBef>
            </a:pPr>
            <a:r>
              <a:rPr lang="en-GB" sz="2399" dirty="0">
                <a:solidFill>
                  <a:srgbClr val="005188"/>
                </a:solidFill>
                <a:latin typeface="Arial"/>
              </a:rPr>
              <a:t>Allow intermediate datasets and exploration when “scaling up”</a:t>
            </a:r>
          </a:p>
        </p:txBody>
      </p:sp>
    </p:spTree>
    <p:extLst>
      <p:ext uri="{BB962C8B-B14F-4D97-AF65-F5344CB8AC3E}">
        <p14:creationId xmlns:p14="http://schemas.microsoft.com/office/powerpoint/2010/main" val="9264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Bridging the Gap with </a:t>
            </a:r>
            <a:r>
              <a:rPr lang="en-GB" dirty="0">
                <a:solidFill>
                  <a:schemeClr val="accent3"/>
                </a:solidFill>
              </a:rPr>
              <a:t>Compromise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A08F61-76CA-4339-B6B5-74BF0CDB74F1}"/>
              </a:ext>
            </a:extLst>
          </p:cNvPr>
          <p:cNvCxnSpPr/>
          <p:nvPr/>
        </p:nvCxnSpPr>
        <p:spPr>
          <a:xfrm>
            <a:off x="2901874" y="3871158"/>
            <a:ext cx="54225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CBD21D-98C6-40CF-BE49-C8DACC9D2D05}"/>
              </a:ext>
            </a:extLst>
          </p:cNvPr>
          <p:cNvCxnSpPr>
            <a:cxnSpLocks/>
          </p:cNvCxnSpPr>
          <p:nvPr/>
        </p:nvCxnSpPr>
        <p:spPr>
          <a:xfrm>
            <a:off x="5613168" y="2174775"/>
            <a:ext cx="0" cy="32168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5BD085-D09A-4CB2-BB50-F8EAAB48CC7F}"/>
              </a:ext>
            </a:extLst>
          </p:cNvPr>
          <p:cNvSpPr txBox="1"/>
          <p:nvPr/>
        </p:nvSpPr>
        <p:spPr>
          <a:xfrm>
            <a:off x="1256578" y="3522436"/>
            <a:ext cx="1645293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49"/>
            <a:r>
              <a:rPr lang="en-GB" sz="1866" dirty="0">
                <a:solidFill>
                  <a:srgbClr val="005188"/>
                </a:solidFill>
                <a:latin typeface="Arial"/>
              </a:rPr>
              <a:t>Slow &amp; unrepeatable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DEA18-DE89-41CC-BF5E-4BCAD8586265}"/>
              </a:ext>
            </a:extLst>
          </p:cNvPr>
          <p:cNvSpPr txBox="1"/>
          <p:nvPr/>
        </p:nvSpPr>
        <p:spPr>
          <a:xfrm>
            <a:off x="8324462" y="3522436"/>
            <a:ext cx="1645293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49"/>
            <a:r>
              <a:rPr lang="en-GB" sz="1866" dirty="0">
                <a:solidFill>
                  <a:srgbClr val="005188"/>
                </a:solidFill>
                <a:latin typeface="Arial"/>
              </a:rPr>
              <a:t>Fast &amp; repeatable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3EDD3-F66D-463D-85A1-1FD73F14056D}"/>
              </a:ext>
            </a:extLst>
          </p:cNvPr>
          <p:cNvSpPr txBox="1"/>
          <p:nvPr/>
        </p:nvSpPr>
        <p:spPr>
          <a:xfrm>
            <a:off x="4615663" y="5397946"/>
            <a:ext cx="1995010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49"/>
            <a:r>
              <a:rPr lang="en-GB" sz="1866" dirty="0">
                <a:solidFill>
                  <a:srgbClr val="005188"/>
                </a:solidFill>
                <a:latin typeface="Arial"/>
              </a:rPr>
              <a:t>Fixed implementation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6A226-9A56-4337-B7F5-A9B405A06B96}"/>
              </a:ext>
            </a:extLst>
          </p:cNvPr>
          <p:cNvSpPr txBox="1"/>
          <p:nvPr/>
        </p:nvSpPr>
        <p:spPr>
          <a:xfrm>
            <a:off x="4615663" y="1531525"/>
            <a:ext cx="1995010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49"/>
            <a:r>
              <a:rPr lang="en-GB" sz="1866" dirty="0">
                <a:solidFill>
                  <a:srgbClr val="005188"/>
                </a:solidFill>
                <a:latin typeface="Arial"/>
              </a:rPr>
              <a:t>Undefined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734C2B-C514-42B9-931A-D973ECEB28B4}"/>
              </a:ext>
            </a:extLst>
          </p:cNvPr>
          <p:cNvSpPr/>
          <p:nvPr/>
        </p:nvSpPr>
        <p:spPr>
          <a:xfrm>
            <a:off x="2901874" y="2097441"/>
            <a:ext cx="263057" cy="263057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9"/>
            <a:endParaRPr lang="en-GB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1C1A6D-7652-4B54-85F9-55E312ABCAE7}"/>
              </a:ext>
            </a:extLst>
          </p:cNvPr>
          <p:cNvSpPr/>
          <p:nvPr/>
        </p:nvSpPr>
        <p:spPr>
          <a:xfrm>
            <a:off x="8061405" y="5134889"/>
            <a:ext cx="263057" cy="26305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9"/>
            <a:endParaRPr lang="en-GB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6E3EF-D70F-4A54-87D9-B4207BE48344}"/>
              </a:ext>
            </a:extLst>
          </p:cNvPr>
          <p:cNvSpPr txBox="1"/>
          <p:nvPr/>
        </p:nvSpPr>
        <p:spPr>
          <a:xfrm>
            <a:off x="1286774" y="2015429"/>
            <a:ext cx="1746629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9"/>
            <a:r>
              <a:rPr lang="en-GB" sz="1866" dirty="0">
                <a:solidFill>
                  <a:srgbClr val="F39800"/>
                </a:solidFill>
                <a:latin typeface="Arial"/>
              </a:rPr>
              <a:t>Data Science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964ED2-3318-4DEA-A587-328D065EFE2E}"/>
              </a:ext>
            </a:extLst>
          </p:cNvPr>
          <p:cNvSpPr txBox="1"/>
          <p:nvPr/>
        </p:nvSpPr>
        <p:spPr>
          <a:xfrm>
            <a:off x="8347851" y="5061286"/>
            <a:ext cx="209432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9"/>
            <a:r>
              <a:rPr lang="en-GB" sz="1866" dirty="0">
                <a:solidFill>
                  <a:srgbClr val="0683C6"/>
                </a:solidFill>
                <a:latin typeface="Arial"/>
              </a:rPr>
              <a:t>Data Engineering</a:t>
            </a:r>
          </a:p>
        </p:txBody>
      </p:sp>
    </p:spTree>
    <p:extLst>
      <p:ext uri="{BB962C8B-B14F-4D97-AF65-F5344CB8AC3E}">
        <p14:creationId xmlns:p14="http://schemas.microsoft.com/office/powerpoint/2010/main" val="22673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Bridging the Gap with </a:t>
            </a:r>
            <a:r>
              <a:rPr lang="en-GB" dirty="0">
                <a:solidFill>
                  <a:schemeClr val="accent3"/>
                </a:solidFill>
              </a:rPr>
              <a:t>Compromise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A08F61-76CA-4339-B6B5-74BF0CDB74F1}"/>
              </a:ext>
            </a:extLst>
          </p:cNvPr>
          <p:cNvCxnSpPr/>
          <p:nvPr/>
        </p:nvCxnSpPr>
        <p:spPr>
          <a:xfrm>
            <a:off x="2901874" y="3871158"/>
            <a:ext cx="54225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CBD21D-98C6-40CF-BE49-C8DACC9D2D05}"/>
              </a:ext>
            </a:extLst>
          </p:cNvPr>
          <p:cNvCxnSpPr>
            <a:cxnSpLocks/>
          </p:cNvCxnSpPr>
          <p:nvPr/>
        </p:nvCxnSpPr>
        <p:spPr>
          <a:xfrm>
            <a:off x="5613168" y="2174775"/>
            <a:ext cx="0" cy="32168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5BD085-D09A-4CB2-BB50-F8EAAB48CC7F}"/>
              </a:ext>
            </a:extLst>
          </p:cNvPr>
          <p:cNvSpPr txBox="1"/>
          <p:nvPr/>
        </p:nvSpPr>
        <p:spPr>
          <a:xfrm>
            <a:off x="1256578" y="3522436"/>
            <a:ext cx="1645293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49"/>
            <a:r>
              <a:rPr lang="en-GB" sz="1866" dirty="0">
                <a:solidFill>
                  <a:srgbClr val="005188"/>
                </a:solidFill>
                <a:latin typeface="Arial"/>
              </a:rPr>
              <a:t>Slow &amp; unrepeatable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DEA18-DE89-41CC-BF5E-4BCAD8586265}"/>
              </a:ext>
            </a:extLst>
          </p:cNvPr>
          <p:cNvSpPr txBox="1"/>
          <p:nvPr/>
        </p:nvSpPr>
        <p:spPr>
          <a:xfrm>
            <a:off x="8324462" y="3522436"/>
            <a:ext cx="1645293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49"/>
            <a:r>
              <a:rPr lang="en-GB" sz="1866" dirty="0">
                <a:solidFill>
                  <a:srgbClr val="005188"/>
                </a:solidFill>
                <a:latin typeface="Arial"/>
              </a:rPr>
              <a:t>Fast &amp; repeatable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3EDD3-F66D-463D-85A1-1FD73F14056D}"/>
              </a:ext>
            </a:extLst>
          </p:cNvPr>
          <p:cNvSpPr txBox="1"/>
          <p:nvPr/>
        </p:nvSpPr>
        <p:spPr>
          <a:xfrm>
            <a:off x="4615663" y="5397946"/>
            <a:ext cx="1995010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49"/>
            <a:r>
              <a:rPr lang="en-GB" sz="1866" dirty="0">
                <a:solidFill>
                  <a:srgbClr val="005188"/>
                </a:solidFill>
                <a:latin typeface="Arial"/>
              </a:rPr>
              <a:t>Fixed implementation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6A226-9A56-4337-B7F5-A9B405A06B96}"/>
              </a:ext>
            </a:extLst>
          </p:cNvPr>
          <p:cNvSpPr txBox="1"/>
          <p:nvPr/>
        </p:nvSpPr>
        <p:spPr>
          <a:xfrm>
            <a:off x="4615663" y="1531525"/>
            <a:ext cx="1995010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49"/>
            <a:r>
              <a:rPr lang="en-GB" sz="1866" dirty="0">
                <a:solidFill>
                  <a:srgbClr val="005188"/>
                </a:solidFill>
                <a:latin typeface="Arial"/>
              </a:rPr>
              <a:t>Undefined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734C2B-C514-42B9-931A-D973ECEB28B4}"/>
              </a:ext>
            </a:extLst>
          </p:cNvPr>
          <p:cNvSpPr/>
          <p:nvPr/>
        </p:nvSpPr>
        <p:spPr>
          <a:xfrm>
            <a:off x="2901874" y="2097441"/>
            <a:ext cx="263057" cy="263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9"/>
            <a:endParaRPr lang="en-GB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1C1A6D-7652-4B54-85F9-55E312ABCAE7}"/>
              </a:ext>
            </a:extLst>
          </p:cNvPr>
          <p:cNvSpPr/>
          <p:nvPr/>
        </p:nvSpPr>
        <p:spPr>
          <a:xfrm>
            <a:off x="8061405" y="5134889"/>
            <a:ext cx="263057" cy="263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9"/>
            <a:endParaRPr lang="en-GB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6E3EF-D70F-4A54-87D9-B4207BE48344}"/>
              </a:ext>
            </a:extLst>
          </p:cNvPr>
          <p:cNvSpPr txBox="1"/>
          <p:nvPr/>
        </p:nvSpPr>
        <p:spPr>
          <a:xfrm>
            <a:off x="1286774" y="2015429"/>
            <a:ext cx="1746629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9"/>
            <a:r>
              <a:rPr lang="en-GB" sz="1866" dirty="0">
                <a:solidFill>
                  <a:srgbClr val="F39800"/>
                </a:solidFill>
                <a:latin typeface="Arial"/>
              </a:rPr>
              <a:t>Data Science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964ED2-3318-4DEA-A587-328D065EFE2E}"/>
              </a:ext>
            </a:extLst>
          </p:cNvPr>
          <p:cNvSpPr txBox="1"/>
          <p:nvPr/>
        </p:nvSpPr>
        <p:spPr>
          <a:xfrm>
            <a:off x="8347851" y="5061286"/>
            <a:ext cx="209432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9"/>
            <a:r>
              <a:rPr lang="en-GB" sz="1866" dirty="0">
                <a:solidFill>
                  <a:srgbClr val="0683C6"/>
                </a:solidFill>
                <a:latin typeface="Arial"/>
              </a:rPr>
              <a:t>Data Engineering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0E036D-0C17-4A40-97E1-EEC0A3493CCC}"/>
              </a:ext>
            </a:extLst>
          </p:cNvPr>
          <p:cNvSpPr/>
          <p:nvPr/>
        </p:nvSpPr>
        <p:spPr>
          <a:xfrm>
            <a:off x="6056715" y="3542636"/>
            <a:ext cx="263057" cy="26305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6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9"/>
            <a:endParaRPr lang="en-GB" sz="1866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610518-C9F9-42D4-9586-D19C3EA499F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216654" y="2321975"/>
            <a:ext cx="2878585" cy="1259184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23FC27-E39F-4B9F-966C-764A1E53EBB4}"/>
              </a:ext>
            </a:extLst>
          </p:cNvPr>
          <p:cNvCxnSpPr>
            <a:endCxn id="16" idx="5"/>
          </p:cNvCxnSpPr>
          <p:nvPr/>
        </p:nvCxnSpPr>
        <p:spPr>
          <a:xfrm flipH="1" flipV="1">
            <a:off x="6281249" y="3767170"/>
            <a:ext cx="1780156" cy="1367720"/>
          </a:xfrm>
          <a:prstGeom prst="straightConnector1">
            <a:avLst/>
          </a:prstGeom>
          <a:ln w="28575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</a:t>
            </a:r>
            <a:r>
              <a:rPr lang="en-GB" b="1" dirty="0" err="1"/>
              <a:t>Waimak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4DACC-7D34-47A0-88C0-214FDCC4B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57" y="1253897"/>
            <a:ext cx="11037658" cy="435020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Add SQL queries to a simple Scala/Spark wrapper</a:t>
            </a:r>
          </a:p>
          <a:p>
            <a:endParaRPr lang="en-GB" dirty="0"/>
          </a:p>
          <a:p>
            <a:r>
              <a:rPr lang="en-GB" dirty="0"/>
              <a:t>Branching!</a:t>
            </a:r>
          </a:p>
          <a:p>
            <a:endParaRPr lang="en-GB" dirty="0"/>
          </a:p>
        </p:txBody>
      </p:sp>
      <p:pic>
        <p:nvPicPr>
          <p:cNvPr id="1026" name="Picture 2" descr="Image result for waimakariri">
            <a:extLst>
              <a:ext uri="{FF2B5EF4-FFF2-40B4-BE49-F238E27FC236}">
                <a16:creationId xmlns:a16="http://schemas.microsoft.com/office/drawing/2014/main" id="{A6A36AEE-CC0B-42EF-91FB-A2710081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7" y="2501823"/>
            <a:ext cx="5025031" cy="33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B07677-49CE-44EA-BB43-554A72805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649" y="480379"/>
            <a:ext cx="1449692" cy="18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</a:t>
            </a:r>
            <a:r>
              <a:rPr lang="en-GB" b="1" dirty="0" err="1"/>
              <a:t>Waimak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4DACC-7D34-47A0-88C0-214FDCC4B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57" y="1501638"/>
            <a:ext cx="11037658" cy="435020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Logical progression of data ingestion &amp; manipulation</a:t>
            </a:r>
          </a:p>
          <a:p>
            <a:endParaRPr lang="en-GB" dirty="0"/>
          </a:p>
          <a:p>
            <a:r>
              <a:rPr lang="en-GB" dirty="0"/>
              <a:t>SQL queries are backwards, right?</a:t>
            </a:r>
          </a:p>
          <a:p>
            <a:endParaRPr lang="en-GB" dirty="0"/>
          </a:p>
          <a:p>
            <a:r>
              <a:rPr lang="en-GB" dirty="0" err="1"/>
              <a:t>Waimak</a:t>
            </a:r>
            <a:r>
              <a:rPr lang="en-GB" dirty="0"/>
              <a:t> encourages a more natural ordering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</a:t>
            </a:r>
            <a:r>
              <a:rPr lang="en-GB" b="1" dirty="0" err="1"/>
              <a:t>Waimak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4DACC-7D34-47A0-88C0-214FDCC4B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57" y="1501638"/>
            <a:ext cx="11037658" cy="435020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 toolset &amp; new way of thinking – </a:t>
            </a:r>
            <a:r>
              <a:rPr lang="en-GB" b="1" dirty="0"/>
              <a:t>not </a:t>
            </a:r>
            <a:r>
              <a:rPr lang="en-GB" dirty="0"/>
              <a:t>a product!</a:t>
            </a:r>
          </a:p>
          <a:p>
            <a:endParaRPr lang="en-GB" b="1" dirty="0"/>
          </a:p>
          <a:p>
            <a:r>
              <a:rPr lang="en-GB" dirty="0"/>
              <a:t>Custom code is still required for each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9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right people own the right things</a:t>
            </a:r>
          </a:p>
          <a:p>
            <a:endParaRPr lang="en-GB" dirty="0"/>
          </a:p>
          <a:p>
            <a:r>
              <a:rPr lang="en-GB" dirty="0"/>
              <a:t>Data Science keep ability to experiment</a:t>
            </a:r>
          </a:p>
          <a:p>
            <a:endParaRPr lang="en-GB" dirty="0"/>
          </a:p>
          <a:p>
            <a:r>
              <a:rPr lang="en-GB" dirty="0"/>
              <a:t>Data Engineering keep ability to run at scale</a:t>
            </a:r>
          </a:p>
          <a:p>
            <a:endParaRPr lang="en-GB" dirty="0"/>
          </a:p>
          <a:p>
            <a:r>
              <a:rPr lang="en-GB" dirty="0"/>
              <a:t>Production is owned by everyone</a:t>
            </a:r>
          </a:p>
          <a:p>
            <a:endParaRPr lang="en-GB" dirty="0"/>
          </a:p>
        </p:txBody>
      </p:sp>
      <p:pic>
        <p:nvPicPr>
          <p:cNvPr id="5" name="Graphic 4" descr="Grinning Face with No Fill">
            <a:extLst>
              <a:ext uri="{FF2B5EF4-FFF2-40B4-BE49-F238E27FC236}">
                <a16:creationId xmlns:a16="http://schemas.microsoft.com/office/drawing/2014/main" id="{A4EF983F-85C7-4146-963A-B95F8D46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798" y="2585469"/>
            <a:ext cx="787027" cy="787027"/>
          </a:xfrm>
          <a:prstGeom prst="rect">
            <a:avLst/>
          </a:prstGeom>
        </p:spPr>
      </p:pic>
      <p:pic>
        <p:nvPicPr>
          <p:cNvPr id="6" name="Graphic 5" descr="Grinning Face with No Fill">
            <a:extLst>
              <a:ext uri="{FF2B5EF4-FFF2-40B4-BE49-F238E27FC236}">
                <a16:creationId xmlns:a16="http://schemas.microsoft.com/office/drawing/2014/main" id="{5FEB5387-AE95-461B-8DF9-32D96B8D0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798" y="3479688"/>
            <a:ext cx="787027" cy="787027"/>
          </a:xfrm>
          <a:prstGeom prst="rect">
            <a:avLst/>
          </a:prstGeom>
        </p:spPr>
      </p:pic>
      <p:pic>
        <p:nvPicPr>
          <p:cNvPr id="7" name="Graphic 6" descr="Grinning Face with No Fill">
            <a:extLst>
              <a:ext uri="{FF2B5EF4-FFF2-40B4-BE49-F238E27FC236}">
                <a16:creationId xmlns:a16="http://schemas.microsoft.com/office/drawing/2014/main" id="{2A50684E-DDCF-4749-8661-03F6A42AB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798" y="4401617"/>
            <a:ext cx="787027" cy="787027"/>
          </a:xfrm>
          <a:prstGeom prst="rect">
            <a:avLst/>
          </a:prstGeom>
        </p:spPr>
      </p:pic>
      <p:pic>
        <p:nvPicPr>
          <p:cNvPr id="10" name="Graphic 9" descr="Grinning Face with No Fill">
            <a:extLst>
              <a:ext uri="{FF2B5EF4-FFF2-40B4-BE49-F238E27FC236}">
                <a16:creationId xmlns:a16="http://schemas.microsoft.com/office/drawing/2014/main" id="{82FED805-3DA9-4615-B267-75FD56DB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6955" y="4401617"/>
            <a:ext cx="787027" cy="787027"/>
          </a:xfrm>
          <a:prstGeom prst="rect">
            <a:avLst/>
          </a:prstGeom>
        </p:spPr>
      </p:pic>
      <p:pic>
        <p:nvPicPr>
          <p:cNvPr id="11" name="Graphic 10" descr="Grinning Face with No Fill">
            <a:extLst>
              <a:ext uri="{FF2B5EF4-FFF2-40B4-BE49-F238E27FC236}">
                <a16:creationId xmlns:a16="http://schemas.microsoft.com/office/drawing/2014/main" id="{D32453C5-37F7-4C3F-8F9D-E21384B88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4112" y="4401617"/>
            <a:ext cx="787027" cy="7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Why Data Solutions exists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4" y="1292773"/>
            <a:ext cx="7512126" cy="5079064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Cox Automotive UK runs wholesale vehicle auctions, consumer-facing retail websites, logistics and finance for moving and funding vehicles…and more!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create value by joining up (diverse) data assets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requires a diverse data team of ~35 people</a:t>
            </a:r>
            <a:br>
              <a:rPr lang="en-US" sz="2400" dirty="0"/>
            </a:br>
            <a:r>
              <a:rPr lang="en-US" sz="2400" dirty="0"/>
              <a:t>(DE, BI, DS, Product, Web)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Graphic 3" descr="Money">
            <a:extLst>
              <a:ext uri="{FF2B5EF4-FFF2-40B4-BE49-F238E27FC236}">
                <a16:creationId xmlns:a16="http://schemas.microsoft.com/office/drawing/2014/main" id="{66B46F07-BF62-9E46-AFE9-DEDCE8F3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9474" y="1792887"/>
            <a:ext cx="914400" cy="914400"/>
          </a:xfrm>
          <a:prstGeom prst="rect">
            <a:avLst/>
          </a:prstGeom>
        </p:spPr>
      </p:pic>
      <p:pic>
        <p:nvPicPr>
          <p:cNvPr id="6" name="Graphic 5" descr="Car">
            <a:extLst>
              <a:ext uri="{FF2B5EF4-FFF2-40B4-BE49-F238E27FC236}">
                <a16:creationId xmlns:a16="http://schemas.microsoft.com/office/drawing/2014/main" id="{C938643A-BB20-43C2-809F-4198C9FB2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0837" y="1792887"/>
            <a:ext cx="914400" cy="914400"/>
          </a:xfrm>
          <a:prstGeom prst="rect">
            <a:avLst/>
          </a:prstGeom>
        </p:spPr>
      </p:pic>
      <p:sp>
        <p:nvSpPr>
          <p:cNvPr id="7" name="Arrow: Circular 6">
            <a:extLst>
              <a:ext uri="{FF2B5EF4-FFF2-40B4-BE49-F238E27FC236}">
                <a16:creationId xmlns:a16="http://schemas.microsoft.com/office/drawing/2014/main" id="{7CFDB520-3ED2-4F72-96BB-43E00879DE51}"/>
              </a:ext>
            </a:extLst>
          </p:cNvPr>
          <p:cNvSpPr/>
          <p:nvPr/>
        </p:nvSpPr>
        <p:spPr>
          <a:xfrm>
            <a:off x="9405237" y="1512595"/>
            <a:ext cx="1075764" cy="764980"/>
          </a:xfrm>
          <a:prstGeom prst="circularArrow">
            <a:avLst>
              <a:gd name="adj1" fmla="val 7243"/>
              <a:gd name="adj2" fmla="val 1142319"/>
              <a:gd name="adj3" fmla="val 20242602"/>
              <a:gd name="adj4" fmla="val 10800000"/>
              <a:gd name="adj5" fmla="val 21521"/>
            </a:avLst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DCEA4905-F5C8-4BDC-A537-CD6EA1F8603D}"/>
              </a:ext>
            </a:extLst>
          </p:cNvPr>
          <p:cNvSpPr/>
          <p:nvPr/>
        </p:nvSpPr>
        <p:spPr>
          <a:xfrm rot="10800000">
            <a:off x="9428544" y="2245910"/>
            <a:ext cx="1075764" cy="764980"/>
          </a:xfrm>
          <a:prstGeom prst="circularArrow">
            <a:avLst>
              <a:gd name="adj1" fmla="val 7243"/>
              <a:gd name="adj2" fmla="val 1142319"/>
              <a:gd name="adj3" fmla="val 20242602"/>
              <a:gd name="adj4" fmla="val 10800000"/>
              <a:gd name="adj5" fmla="val 21521"/>
            </a:avLst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Graphic 9" descr="Database">
            <a:extLst>
              <a:ext uri="{FF2B5EF4-FFF2-40B4-BE49-F238E27FC236}">
                <a16:creationId xmlns:a16="http://schemas.microsoft.com/office/drawing/2014/main" id="{E5867AF4-2B90-4AE0-9F02-825F7B121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9226" y="3108910"/>
            <a:ext cx="914400" cy="914400"/>
          </a:xfrm>
          <a:prstGeom prst="rect">
            <a:avLst/>
          </a:prstGeom>
        </p:spPr>
      </p:pic>
      <p:pic>
        <p:nvPicPr>
          <p:cNvPr id="12" name="Graphic 11" descr="Meeting">
            <a:extLst>
              <a:ext uri="{FF2B5EF4-FFF2-40B4-BE49-F238E27FC236}">
                <a16:creationId xmlns:a16="http://schemas.microsoft.com/office/drawing/2014/main" id="{3E0F9E6F-37CF-416F-8F36-A95B9BDAA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6076" y="4300714"/>
            <a:ext cx="914400" cy="914400"/>
          </a:xfrm>
          <a:prstGeom prst="rect">
            <a:avLst/>
          </a:prstGeom>
        </p:spPr>
      </p:pic>
      <p:pic>
        <p:nvPicPr>
          <p:cNvPr id="14" name="Graphic 13" descr="Hierarchy">
            <a:extLst>
              <a:ext uri="{FF2B5EF4-FFF2-40B4-BE49-F238E27FC236}">
                <a16:creationId xmlns:a16="http://schemas.microsoft.com/office/drawing/2014/main" id="{DD8A8516-CC61-424D-B6F2-6565A2442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60193" y="43007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31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to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Increased </a:t>
            </a:r>
            <a:r>
              <a:rPr lang="en-GB" dirty="0"/>
              <a:t>“bus factor”</a:t>
            </a:r>
          </a:p>
          <a:p>
            <a:endParaRPr lang="en-GB" dirty="0"/>
          </a:p>
          <a:p>
            <a:r>
              <a:rPr lang="en-GB" dirty="0"/>
              <a:t>Minimal reimplementation = time and money saved</a:t>
            </a:r>
          </a:p>
          <a:p>
            <a:endParaRPr lang="en-GB" dirty="0"/>
          </a:p>
          <a:p>
            <a:r>
              <a:rPr lang="en-GB" dirty="0"/>
              <a:t>Quicker R &amp; D</a:t>
            </a:r>
          </a:p>
          <a:p>
            <a:pPr lvl="1"/>
            <a:r>
              <a:rPr lang="en-GB" sz="1866" dirty="0"/>
              <a:t>More products</a:t>
            </a:r>
          </a:p>
          <a:p>
            <a:pPr lvl="1"/>
            <a:r>
              <a:rPr lang="en-GB" sz="1866" dirty="0"/>
              <a:t>More responsive to feedback</a:t>
            </a:r>
          </a:p>
          <a:p>
            <a:pPr lvl="1"/>
            <a:r>
              <a:rPr lang="en-GB" sz="1866" dirty="0"/>
              <a:t>More </a:t>
            </a:r>
            <a:r>
              <a:rPr lang="en-GB" sz="1866" b="1" dirty="0"/>
              <a:t>value</a:t>
            </a:r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9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3" y="2399160"/>
            <a:ext cx="11037658" cy="1904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Coming to a GitHub repo</a:t>
            </a:r>
            <a:b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near you…</a:t>
            </a:r>
            <a:endParaRPr lang="en-GB" sz="5332" b="1" dirty="0"/>
          </a:p>
        </p:txBody>
      </p:sp>
    </p:spTree>
    <p:extLst>
      <p:ext uri="{BB962C8B-B14F-4D97-AF65-F5344CB8AC3E}">
        <p14:creationId xmlns:p14="http://schemas.microsoft.com/office/powerpoint/2010/main" val="2258877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83" y="2399160"/>
            <a:ext cx="11037658" cy="1904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332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Q&amp;A</a:t>
            </a:r>
            <a:endParaRPr lang="en-GB" sz="5332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687FAB-51D5-4766-89CF-422C68EF61F5}"/>
              </a:ext>
            </a:extLst>
          </p:cNvPr>
          <p:cNvSpPr txBox="1">
            <a:spLocks/>
          </p:cNvSpPr>
          <p:nvPr/>
        </p:nvSpPr>
        <p:spPr>
          <a:xfrm>
            <a:off x="575583" y="3429001"/>
            <a:ext cx="11037658" cy="2287872"/>
          </a:xfrm>
          <a:prstGeom prst="rect">
            <a:avLst/>
          </a:prstGeom>
        </p:spPr>
        <p:txBody>
          <a:bodyPr vert="horz" lIns="121886" tIns="60943" rIns="121886" bIns="60943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149">
              <a:spcBef>
                <a:spcPts val="1000"/>
              </a:spcBef>
              <a:buNone/>
            </a:pPr>
            <a:endParaRPr lang="en-GB" sz="2133" b="1" dirty="0">
              <a:solidFill>
                <a:srgbClr val="F39800"/>
              </a:solidFill>
              <a:latin typeface="Arial"/>
              <a:hlinkClick r:id=""/>
            </a:endParaRPr>
          </a:p>
          <a:p>
            <a:pPr marL="0" indent="0" algn="ctr" defTabSz="914149">
              <a:spcBef>
                <a:spcPts val="1000"/>
              </a:spcBef>
              <a:buNone/>
            </a:pPr>
            <a:r>
              <a:rPr lang="en-GB" sz="2133" b="1" dirty="0">
                <a:solidFill>
                  <a:srgbClr val="F39800"/>
                </a:solidFill>
                <a:latin typeface="Arial"/>
                <a:hlinkClick r:id=""/>
              </a:rPr>
              <a:t>shaun.mcgirr@coxauto.co.uk</a:t>
            </a:r>
            <a:r>
              <a:rPr lang="en-GB" sz="2133" b="1" dirty="0">
                <a:solidFill>
                  <a:srgbClr val="F39800"/>
                </a:solidFill>
                <a:latin typeface="Arial"/>
              </a:rPr>
              <a:t> / @</a:t>
            </a:r>
            <a:r>
              <a:rPr lang="en-GB" sz="2133" b="1" dirty="0" err="1">
                <a:solidFill>
                  <a:srgbClr val="F39800"/>
                </a:solidFill>
                <a:latin typeface="Arial"/>
              </a:rPr>
              <a:t>shaunmcgirr</a:t>
            </a:r>
            <a:endParaRPr lang="en-GB" sz="2133" b="1" dirty="0">
              <a:solidFill>
                <a:srgbClr val="F39800"/>
              </a:solidFill>
              <a:latin typeface="Arial"/>
            </a:endParaRPr>
          </a:p>
          <a:p>
            <a:pPr marL="0" indent="0" algn="ctr" defTabSz="914149">
              <a:spcBef>
                <a:spcPts val="1000"/>
              </a:spcBef>
              <a:buNone/>
            </a:pPr>
            <a:r>
              <a:rPr lang="en-GB" sz="2133" b="1" dirty="0">
                <a:solidFill>
                  <a:srgbClr val="F39800"/>
                </a:solidFill>
                <a:latin typeface="Arial"/>
                <a:hlinkClick r:id="rId3"/>
              </a:rPr>
              <a:t>david.asboth@coxauto.co.uk</a:t>
            </a:r>
            <a:r>
              <a:rPr lang="en-GB" sz="2133" b="1" dirty="0">
                <a:solidFill>
                  <a:srgbClr val="F39800"/>
                </a:solidFill>
                <a:latin typeface="Arial"/>
              </a:rPr>
              <a:t> / @</a:t>
            </a:r>
            <a:r>
              <a:rPr lang="en-GB" sz="2133" b="1" dirty="0" err="1">
                <a:solidFill>
                  <a:srgbClr val="F39800"/>
                </a:solidFill>
                <a:latin typeface="Arial"/>
              </a:rPr>
              <a:t>davidasboth</a:t>
            </a:r>
            <a:endParaRPr lang="en-GB" sz="2133" b="1" dirty="0">
              <a:solidFill>
                <a:srgbClr val="F39800"/>
              </a:solidFill>
              <a:latin typeface="Arial"/>
            </a:endParaRPr>
          </a:p>
          <a:p>
            <a:pPr marL="0" indent="0" algn="ctr" defTabSz="914149">
              <a:spcBef>
                <a:spcPts val="1000"/>
              </a:spcBef>
              <a:buNone/>
            </a:pPr>
            <a:r>
              <a:rPr lang="en-GB" sz="2133" b="1" dirty="0">
                <a:solidFill>
                  <a:srgbClr val="F39800"/>
                </a:solidFill>
                <a:latin typeface="Arial"/>
              </a:rPr>
              <a:t>coxautodata.com</a:t>
            </a:r>
          </a:p>
        </p:txBody>
      </p:sp>
    </p:spTree>
    <p:extLst>
      <p:ext uri="{BB962C8B-B14F-4D97-AF65-F5344CB8AC3E}">
        <p14:creationId xmlns:p14="http://schemas.microsoft.com/office/powerpoint/2010/main" val="62073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FA2A-6396-B240-AA90-3AEC3EF7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What does Data Science work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4D53-9A29-8246-BAD6-962B0CEF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84" y="1469037"/>
            <a:ext cx="11037658" cy="47079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Batch data product and companion tool to provide live and historical market intelligence on any vehicle in UK (100s of millions of possible questions)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Internal consulting to help other parts of the business solve gnarly business problems using data science (especially prediction)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Natural Language Processing to automate data cleaning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Wide variety of problems but only three </a:t>
            </a:r>
            <a:r>
              <a:rPr lang="en-US" sz="2400" strike="sngStrike" dirty="0"/>
              <a:t>unicorns</a:t>
            </a:r>
            <a:r>
              <a:rPr lang="en-US" sz="2400" dirty="0"/>
              <a:t> people…</a:t>
            </a:r>
            <a:r>
              <a:rPr lang="en-US" sz="2400" dirty="0" err="1"/>
              <a:t>uhoh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6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Data Science at Cox Automotive?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Variations on a theme by Drew Conway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34866" y="1206582"/>
            <a:ext cx="3106724" cy="22966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Thinking like a developer “just enough” to automate menial steps, increasing time for creativity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(Not becoming light-weight developers)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229" y="1080165"/>
            <a:ext cx="5328366" cy="5086167"/>
          </a:xfrm>
          <a:prstGeom prst="rect">
            <a:avLst/>
          </a:prstGeom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475751" y="1206582"/>
            <a:ext cx="3106724" cy="2296638"/>
          </a:xfrm>
          <a:prstGeom prst="rect">
            <a:avLst/>
          </a:prstGeom>
        </p:spPr>
        <p:txBody>
          <a:bodyPr/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spcBef>
                <a:spcPts val="0"/>
              </a:spcBef>
              <a:buClrTx/>
              <a:buFontTx/>
              <a:buNone/>
            </a:pPr>
            <a:r>
              <a:rPr lang="en-GB" dirty="0"/>
              <a:t>Thinking like a statistician “just enough” to assess uncertainty, making our data safer for decisions</a:t>
            </a:r>
          </a:p>
          <a:p>
            <a:pPr marL="0" indent="0" algn="r" defTabSz="914400">
              <a:spcBef>
                <a:spcPts val="0"/>
              </a:spcBef>
              <a:buClrTx/>
              <a:buFontTx/>
              <a:buNone/>
            </a:pPr>
            <a:endParaRPr lang="en-GB" dirty="0"/>
          </a:p>
          <a:p>
            <a:pPr marL="0" indent="0" algn="r" defTabSz="914400">
              <a:spcBef>
                <a:spcPts val="0"/>
              </a:spcBef>
              <a:buClrTx/>
              <a:buFontTx/>
              <a:buNone/>
            </a:pPr>
            <a:r>
              <a:rPr lang="en-GB" dirty="0"/>
              <a:t>(Not becoming afraid</a:t>
            </a:r>
            <a:br>
              <a:rPr lang="en-GB" dirty="0"/>
            </a:br>
            <a:r>
              <a:rPr lang="en-GB" dirty="0"/>
              <a:t>of drawing conclusions)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1135602" y="4885544"/>
            <a:ext cx="3207100" cy="1154179"/>
          </a:xfrm>
          <a:prstGeom prst="rect">
            <a:avLst/>
          </a:prstGeom>
        </p:spPr>
        <p:txBody>
          <a:bodyPr/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FontTx/>
              <a:buNone/>
            </a:pPr>
            <a:r>
              <a:rPr lang="en-GB" dirty="0"/>
              <a:t>Thinking like a customer</a:t>
            </a:r>
          </a:p>
          <a:p>
            <a:pPr marL="0" indent="0" defTabSz="914400">
              <a:spcBef>
                <a:spcPts val="0"/>
              </a:spcBef>
              <a:buClrTx/>
              <a:buFontTx/>
              <a:buNone/>
            </a:pPr>
            <a:endParaRPr lang="en-GB" dirty="0"/>
          </a:p>
          <a:p>
            <a:pPr marL="0" indent="0" defTabSz="914400">
              <a:spcBef>
                <a:spcPts val="0"/>
              </a:spcBef>
              <a:buClrTx/>
              <a:buFontTx/>
              <a:buNone/>
            </a:pPr>
            <a:r>
              <a:rPr lang="en-GB" dirty="0"/>
              <a:t>(Not just as data person)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076870" y="4885544"/>
            <a:ext cx="2976352" cy="1256342"/>
          </a:xfrm>
          <a:prstGeom prst="rect">
            <a:avLst/>
          </a:prstGeom>
        </p:spPr>
        <p:txBody>
          <a:bodyPr/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spcBef>
                <a:spcPts val="0"/>
              </a:spcBef>
              <a:buClrTx/>
              <a:buFontTx/>
              <a:buNone/>
            </a:pPr>
            <a:r>
              <a:rPr lang="en-GB" dirty="0"/>
              <a:t>Thinking like a scientist</a:t>
            </a:r>
          </a:p>
          <a:p>
            <a:pPr marL="0" indent="0" algn="r" defTabSz="914400">
              <a:spcBef>
                <a:spcPts val="0"/>
              </a:spcBef>
              <a:buClrTx/>
              <a:buFontTx/>
              <a:buNone/>
            </a:pPr>
            <a:endParaRPr lang="en-GB" dirty="0"/>
          </a:p>
          <a:p>
            <a:pPr marL="0" indent="0" algn="r" defTabSz="914400">
              <a:spcBef>
                <a:spcPts val="0"/>
              </a:spcBef>
              <a:buClrTx/>
              <a:buFontTx/>
              <a:buNone/>
            </a:pPr>
            <a:r>
              <a:rPr lang="en-GB" dirty="0"/>
              <a:t>(Not just a technician)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974E6ED-0154-D24D-B029-B2A15A5FDE3E}"/>
              </a:ext>
            </a:extLst>
          </p:cNvPr>
          <p:cNvSpPr txBox="1">
            <a:spLocks/>
          </p:cNvSpPr>
          <p:nvPr/>
        </p:nvSpPr>
        <p:spPr>
          <a:xfrm>
            <a:off x="455890" y="3872774"/>
            <a:ext cx="10882671" cy="672465"/>
          </a:xfrm>
          <a:prstGeom prst="rect">
            <a:avLst/>
          </a:prstGeom>
        </p:spPr>
        <p:txBody>
          <a:bodyPr/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800" b="1" dirty="0">
                <a:solidFill>
                  <a:schemeClr val="accent3"/>
                </a:solidFill>
              </a:rPr>
              <a:t>Important: software tools merely support these principles</a:t>
            </a:r>
          </a:p>
        </p:txBody>
      </p:sp>
    </p:spTree>
    <p:extLst>
      <p:ext uri="{BB962C8B-B14F-4D97-AF65-F5344CB8AC3E}">
        <p14:creationId xmlns:p14="http://schemas.microsoft.com/office/powerpoint/2010/main" val="13761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/>
      <p:bldP spid="7" grpId="0"/>
      <p:bldP spid="8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Mapping competencies on to a workflow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Juggling four “hats”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162" y="1438529"/>
            <a:ext cx="10858500" cy="692944"/>
            <a:chOff x="665162" y="3436144"/>
            <a:chExt cx="10858500" cy="692944"/>
          </a:xfrm>
        </p:grpSpPr>
        <p:sp>
          <p:nvSpPr>
            <p:cNvPr id="6" name="Arrow: Left-Right 6">
              <a:extLst>
                <a:ext uri="{FF2B5EF4-FFF2-40B4-BE49-F238E27FC236}">
                  <a16:creationId xmlns:a16="http://schemas.microsoft.com/office/drawing/2014/main" id="{64EEBE13-1FE4-487B-9138-F1EF7762068B}"/>
                </a:ext>
              </a:extLst>
            </p:cNvPr>
            <p:cNvSpPr/>
            <p:nvPr/>
          </p:nvSpPr>
          <p:spPr>
            <a:xfrm>
              <a:off x="665162" y="3436144"/>
              <a:ext cx="10858500" cy="692944"/>
            </a:xfrm>
            <a:prstGeom prst="left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3A0366-20FE-4AA3-9768-E6A9B223D3EA}"/>
                </a:ext>
              </a:extLst>
            </p:cNvPr>
            <p:cNvSpPr txBox="1"/>
            <p:nvPr/>
          </p:nvSpPr>
          <p:spPr>
            <a:xfrm>
              <a:off x="4772337" y="3551781"/>
              <a:ext cx="840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R&amp;D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FF6C14-ED13-4240-8079-86940DAF80A0}"/>
                </a:ext>
              </a:extLst>
            </p:cNvPr>
            <p:cNvSpPr txBox="1"/>
            <p:nvPr/>
          </p:nvSpPr>
          <p:spPr>
            <a:xfrm>
              <a:off x="10862944" y="355178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3A0366-20FE-4AA3-9768-E6A9B223D3EA}"/>
                </a:ext>
              </a:extLst>
            </p:cNvPr>
            <p:cNvSpPr txBox="1"/>
            <p:nvPr/>
          </p:nvSpPr>
          <p:spPr>
            <a:xfrm>
              <a:off x="927444" y="3551781"/>
              <a:ext cx="398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9FD8F8C-00CA-4620-9649-1F5700057AC4}"/>
              </a:ext>
            </a:extLst>
          </p:cNvPr>
          <p:cNvSpPr txBox="1">
            <a:spLocks/>
          </p:cNvSpPr>
          <p:nvPr/>
        </p:nvSpPr>
        <p:spPr>
          <a:xfrm>
            <a:off x="755369" y="936701"/>
            <a:ext cx="1948762" cy="44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“I wonder</a:t>
            </a:r>
            <a:r>
              <a:rPr lang="is-IS" dirty="0"/>
              <a:t>…”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885192" y="950770"/>
            <a:ext cx="0" cy="525308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FD8F8C-00CA-4620-9649-1F5700057AC4}"/>
              </a:ext>
            </a:extLst>
          </p:cNvPr>
          <p:cNvSpPr txBox="1">
            <a:spLocks/>
          </p:cNvSpPr>
          <p:nvPr/>
        </p:nvSpPr>
        <p:spPr>
          <a:xfrm>
            <a:off x="10086243" y="950770"/>
            <a:ext cx="1405086" cy="4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Software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FD8F8C-00CA-4620-9649-1F5700057AC4}"/>
              </a:ext>
            </a:extLst>
          </p:cNvPr>
          <p:cNvSpPr txBox="1">
            <a:spLocks/>
          </p:cNvSpPr>
          <p:nvPr/>
        </p:nvSpPr>
        <p:spPr>
          <a:xfrm>
            <a:off x="7104185" y="936701"/>
            <a:ext cx="2781007" cy="47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Working prototype</a:t>
            </a:r>
            <a:endParaRPr lang="en-GB" dirty="0"/>
          </a:p>
        </p:txBody>
      </p:sp>
      <p:sp>
        <p:nvSpPr>
          <p:cNvPr id="18" name="Trapezoid 17"/>
          <p:cNvSpPr/>
          <p:nvPr/>
        </p:nvSpPr>
        <p:spPr>
          <a:xfrm rot="5400000">
            <a:off x="4945775" y="-987433"/>
            <a:ext cx="664711" cy="8701384"/>
          </a:xfrm>
          <a:prstGeom prst="trapezoid">
            <a:avLst>
              <a:gd name="adj" fmla="val 40840"/>
            </a:avLst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r>
              <a:rPr lang="en-US"/>
              <a:t> Scientist</a:t>
            </a:r>
            <a:endParaRPr lang="en-US" dirty="0"/>
          </a:p>
        </p:txBody>
      </p:sp>
      <p:sp>
        <p:nvSpPr>
          <p:cNvPr id="19" name="Trapezoid 18"/>
          <p:cNvSpPr/>
          <p:nvPr/>
        </p:nvSpPr>
        <p:spPr>
          <a:xfrm rot="5400000">
            <a:off x="7059704" y="421411"/>
            <a:ext cx="664711" cy="4473528"/>
          </a:xfrm>
          <a:prstGeom prst="trapezoid">
            <a:avLst>
              <a:gd name="adj" fmla="val 40840"/>
            </a:avLst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endParaRPr lang="en-US" dirty="0"/>
          </a:p>
        </p:txBody>
      </p:sp>
      <p:sp>
        <p:nvSpPr>
          <p:cNvPr id="20" name="Trapezoid 19"/>
          <p:cNvSpPr/>
          <p:nvPr/>
        </p:nvSpPr>
        <p:spPr>
          <a:xfrm rot="16200000">
            <a:off x="2709014" y="544245"/>
            <a:ext cx="664711" cy="4227855"/>
          </a:xfrm>
          <a:prstGeom prst="trapezoid">
            <a:avLst>
              <a:gd name="adj" fmla="val 40840"/>
            </a:avLst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rtlCol="0" anchor="ctr" anchorCtr="0"/>
          <a:lstStyle/>
          <a:p>
            <a:pPr algn="r"/>
            <a:r>
              <a:rPr lang="en-US" dirty="0"/>
              <a:t>Statistician</a:t>
            </a:r>
          </a:p>
        </p:txBody>
      </p:sp>
      <p:sp>
        <p:nvSpPr>
          <p:cNvPr id="21" name="Trapezoid 20"/>
          <p:cNvSpPr/>
          <p:nvPr/>
        </p:nvSpPr>
        <p:spPr>
          <a:xfrm rot="5400000">
            <a:off x="2709012" y="2060672"/>
            <a:ext cx="664711" cy="4227855"/>
          </a:xfrm>
          <a:prstGeom prst="trapezoid">
            <a:avLst>
              <a:gd name="adj" fmla="val 40840"/>
            </a:avLst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r>
              <a:rPr lang="en-US" dirty="0"/>
              <a:t> Customer</a:t>
            </a:r>
          </a:p>
        </p:txBody>
      </p:sp>
      <p:sp>
        <p:nvSpPr>
          <p:cNvPr id="22" name="Trapezoid 21"/>
          <p:cNvSpPr/>
          <p:nvPr/>
        </p:nvSpPr>
        <p:spPr>
          <a:xfrm rot="16200000">
            <a:off x="7880507" y="1117034"/>
            <a:ext cx="664711" cy="6115133"/>
          </a:xfrm>
          <a:prstGeom prst="trapezoid">
            <a:avLst>
              <a:gd name="adj" fmla="val 40840"/>
            </a:avLst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algn="r"/>
            <a:endParaRPr lang="en-US" dirty="0"/>
          </a:p>
        </p:txBody>
      </p:sp>
      <p:sp>
        <p:nvSpPr>
          <p:cNvPr id="23" name="Trapezoid 22"/>
          <p:cNvSpPr/>
          <p:nvPr/>
        </p:nvSpPr>
        <p:spPr>
          <a:xfrm rot="16200000">
            <a:off x="4942821" y="634537"/>
            <a:ext cx="664711" cy="8701384"/>
          </a:xfrm>
          <a:prstGeom prst="trapezoid">
            <a:avLst>
              <a:gd name="adj" fmla="val 40840"/>
            </a:avLst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algn="r"/>
            <a:r>
              <a:rPr lang="en-US" dirty="0"/>
              <a:t>Developer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9FD8F8C-00CA-4620-9649-1F5700057AC4}"/>
              </a:ext>
            </a:extLst>
          </p:cNvPr>
          <p:cNvSpPr txBox="1">
            <a:spLocks/>
          </p:cNvSpPr>
          <p:nvPr/>
        </p:nvSpPr>
        <p:spPr>
          <a:xfrm rot="16200000">
            <a:off x="-476390" y="3475659"/>
            <a:ext cx="2002282" cy="46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Which hats?</a:t>
            </a:r>
            <a:endParaRPr lang="en-GB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704131" y="950770"/>
            <a:ext cx="0" cy="525308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FD8F8C-00CA-4620-9649-1F5700057AC4}"/>
              </a:ext>
            </a:extLst>
          </p:cNvPr>
          <p:cNvSpPr txBox="1">
            <a:spLocks/>
          </p:cNvSpPr>
          <p:nvPr/>
        </p:nvSpPr>
        <p:spPr>
          <a:xfrm>
            <a:off x="2832150" y="933454"/>
            <a:ext cx="2781007" cy="47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Proof of concept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9FD8F8C-00CA-4620-9649-1F5700057AC4}"/>
              </a:ext>
            </a:extLst>
          </p:cNvPr>
          <p:cNvSpPr txBox="1">
            <a:spLocks/>
          </p:cNvSpPr>
          <p:nvPr/>
        </p:nvSpPr>
        <p:spPr>
          <a:xfrm>
            <a:off x="10086243" y="5718890"/>
            <a:ext cx="1405086" cy="4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5"/>
                </a:solidFill>
              </a:rPr>
              <a:t>TESTER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9FD8F8C-00CA-4620-9649-1F5700057AC4}"/>
              </a:ext>
            </a:extLst>
          </p:cNvPr>
          <p:cNvSpPr txBox="1">
            <a:spLocks/>
          </p:cNvSpPr>
          <p:nvPr/>
        </p:nvSpPr>
        <p:spPr>
          <a:xfrm>
            <a:off x="924483" y="5718890"/>
            <a:ext cx="1651629" cy="4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/>
                </a:solidFill>
              </a:rPr>
              <a:t>ANALYST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9FD8F8C-00CA-4620-9649-1F5700057AC4}"/>
              </a:ext>
            </a:extLst>
          </p:cNvPr>
          <p:cNvSpPr txBox="1">
            <a:spLocks/>
          </p:cNvSpPr>
          <p:nvPr/>
        </p:nvSpPr>
        <p:spPr>
          <a:xfrm>
            <a:off x="3041367" y="5718890"/>
            <a:ext cx="6584502" cy="4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5"/>
                </a:solidFill>
              </a:rPr>
              <a:t>“HALF-STACK DATA SCIENTIST”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AC3E-A6D1-074C-8A7A-A3B4B6A0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Got the right hats to scale, what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4EE9-9755-AE44-95A2-B8BA523DC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Lots of options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7AA6C3-F0E7-4749-894F-AF78F8BC15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0069" y="5360281"/>
            <a:ext cx="10452537" cy="5430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 packages (Hadley Wickham)	Final report section headings (CRISP-DM)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84E65-911B-E942-874C-7A82E0DA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51" y="2114134"/>
            <a:ext cx="5943600" cy="233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26967-4A8C-154C-9F81-92DB7DE14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53" y="1485181"/>
            <a:ext cx="3586719" cy="35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AC3E-A6D1-074C-8A7A-A3B4B6A0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Radical idea: everything of value in data is preceded by a valuable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4EE9-9755-AE44-95A2-B8BA523DC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132" y="516460"/>
            <a:ext cx="11693525" cy="320243"/>
          </a:xfrm>
        </p:spPr>
        <p:txBody>
          <a:bodyPr/>
          <a:lstStyle/>
          <a:p>
            <a:r>
              <a:rPr lang="en-US" dirty="0"/>
              <a:t>Better questions generate better answers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830D45E-780E-B746-942F-F63C2931218B}"/>
              </a:ext>
            </a:extLst>
          </p:cNvPr>
          <p:cNvSpPr/>
          <p:nvPr/>
        </p:nvSpPr>
        <p:spPr>
          <a:xfrm>
            <a:off x="555564" y="1963241"/>
            <a:ext cx="2696203" cy="1548885"/>
          </a:xfrm>
          <a:prstGeom prst="cloud">
            <a:avLst/>
          </a:prstGeom>
          <a:solidFill>
            <a:srgbClr val="0F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Nebulous business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BD9E7BC-E409-5346-BD4D-80DC8069B262}"/>
              </a:ext>
            </a:extLst>
          </p:cNvPr>
          <p:cNvSpPr/>
          <p:nvPr/>
        </p:nvSpPr>
        <p:spPr>
          <a:xfrm>
            <a:off x="9436822" y="2144990"/>
            <a:ext cx="2543218" cy="1180201"/>
          </a:xfrm>
          <a:prstGeom prst="hexagon">
            <a:avLst>
              <a:gd name="adj" fmla="val 28141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question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E90E39CF-3851-F74A-AC2D-287F512F61F4}"/>
              </a:ext>
            </a:extLst>
          </p:cNvPr>
          <p:cNvSpPr/>
          <p:nvPr/>
        </p:nvSpPr>
        <p:spPr>
          <a:xfrm rot="10800000">
            <a:off x="9589876" y="2968448"/>
            <a:ext cx="409532" cy="353045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1B4DB64-A6BB-664D-B1DD-8F93C07863E7}"/>
              </a:ext>
            </a:extLst>
          </p:cNvPr>
          <p:cNvSpPr/>
          <p:nvPr/>
        </p:nvSpPr>
        <p:spPr>
          <a:xfrm>
            <a:off x="9794642" y="2979031"/>
            <a:ext cx="409532" cy="3530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42ED19B-AB22-F54A-96E7-5A0F202B4530}"/>
              </a:ext>
            </a:extLst>
          </p:cNvPr>
          <p:cNvSpPr/>
          <p:nvPr/>
        </p:nvSpPr>
        <p:spPr>
          <a:xfrm>
            <a:off x="10249387" y="2979031"/>
            <a:ext cx="409532" cy="35304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CFD81FC-05B7-944F-9E7F-8E77AFEC7EF7}"/>
              </a:ext>
            </a:extLst>
          </p:cNvPr>
          <p:cNvSpPr/>
          <p:nvPr/>
        </p:nvSpPr>
        <p:spPr>
          <a:xfrm rot="10800000">
            <a:off x="10027650" y="2968448"/>
            <a:ext cx="409532" cy="35304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7CD1F28-CB97-184A-9200-8E345C81A919}"/>
              </a:ext>
            </a:extLst>
          </p:cNvPr>
          <p:cNvSpPr/>
          <p:nvPr/>
        </p:nvSpPr>
        <p:spPr>
          <a:xfrm rot="10800000">
            <a:off x="10482235" y="2957864"/>
            <a:ext cx="409532" cy="35304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BAA2DED1-7D89-C64D-964F-C2CEF708D570}"/>
              </a:ext>
            </a:extLst>
          </p:cNvPr>
          <p:cNvSpPr/>
          <p:nvPr/>
        </p:nvSpPr>
        <p:spPr>
          <a:xfrm>
            <a:off x="10707051" y="2968447"/>
            <a:ext cx="409532" cy="353045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937142C9-9063-8A49-A5C8-B33C3F51F61F}"/>
              </a:ext>
            </a:extLst>
          </p:cNvPr>
          <p:cNvSpPr/>
          <p:nvPr/>
        </p:nvSpPr>
        <p:spPr>
          <a:xfrm rot="10800000">
            <a:off x="10920009" y="2971975"/>
            <a:ext cx="409532" cy="35304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ED3C556-873A-294D-8E89-A04D8BEBC834}"/>
              </a:ext>
            </a:extLst>
          </p:cNvPr>
          <p:cNvSpPr/>
          <p:nvPr/>
        </p:nvSpPr>
        <p:spPr>
          <a:xfrm>
            <a:off x="11164714" y="2986085"/>
            <a:ext cx="409532" cy="35304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4116555-83B7-AC45-8618-1E6B9C8B05A9}"/>
              </a:ext>
            </a:extLst>
          </p:cNvPr>
          <p:cNvSpPr/>
          <p:nvPr/>
        </p:nvSpPr>
        <p:spPr>
          <a:xfrm rot="10800000">
            <a:off x="11423183" y="2968448"/>
            <a:ext cx="409532" cy="353045"/>
          </a:xfrm>
          <a:prstGeom prst="triangl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FEF038F-6B15-0946-BCE0-B41EC88435AC}"/>
              </a:ext>
            </a:extLst>
          </p:cNvPr>
          <p:cNvSpPr/>
          <p:nvPr/>
        </p:nvSpPr>
        <p:spPr>
          <a:xfrm>
            <a:off x="3484889" y="2210689"/>
            <a:ext cx="5718811" cy="104880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are the right things to work on?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7C5CB6-F0ED-274E-A1B4-944E80E84022}"/>
              </a:ext>
            </a:extLst>
          </p:cNvPr>
          <p:cNvSpPr/>
          <p:nvPr/>
        </p:nvSpPr>
        <p:spPr>
          <a:xfrm flipH="1">
            <a:off x="3484888" y="3815166"/>
            <a:ext cx="5718811" cy="104880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can we get to proof-of-concept?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7A222C7C-51CC-194D-A490-FD644FAB247B}"/>
              </a:ext>
            </a:extLst>
          </p:cNvPr>
          <p:cNvSpPr/>
          <p:nvPr/>
        </p:nvSpPr>
        <p:spPr>
          <a:xfrm>
            <a:off x="2605962" y="4388429"/>
            <a:ext cx="409532" cy="35304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E11BEA45-433C-EF4C-8391-7C710C7B08F1}"/>
              </a:ext>
            </a:extLst>
          </p:cNvPr>
          <p:cNvSpPr/>
          <p:nvPr/>
        </p:nvSpPr>
        <p:spPr>
          <a:xfrm rot="10800000">
            <a:off x="1386953" y="4476700"/>
            <a:ext cx="409532" cy="353045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E4ED9C27-3B0D-384F-8A47-D66EADC10A21}"/>
              </a:ext>
            </a:extLst>
          </p:cNvPr>
          <p:cNvSpPr/>
          <p:nvPr/>
        </p:nvSpPr>
        <p:spPr>
          <a:xfrm>
            <a:off x="934292" y="4072497"/>
            <a:ext cx="409532" cy="35304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6769C1-3250-C741-85E3-CF364EF34CB7}"/>
              </a:ext>
            </a:extLst>
          </p:cNvPr>
          <p:cNvSpPr txBox="1"/>
          <p:nvPr/>
        </p:nvSpPr>
        <p:spPr>
          <a:xfrm>
            <a:off x="348996" y="4972133"/>
            <a:ext cx="323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little questions</a:t>
            </a:r>
          </a:p>
        </p:txBody>
      </p:sp>
    </p:spTree>
    <p:extLst>
      <p:ext uri="{BB962C8B-B14F-4D97-AF65-F5344CB8AC3E}">
        <p14:creationId xmlns:p14="http://schemas.microsoft.com/office/powerpoint/2010/main" val="4299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728E-6 -4.81481E-6 L -1.54728E-6 0.1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00" t="21464" r="37533" b="55084"/>
          <a:stretch/>
        </p:blipFill>
        <p:spPr>
          <a:xfrm>
            <a:off x="3690362" y="2113826"/>
            <a:ext cx="4476983" cy="2282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66" y="5281156"/>
            <a:ext cx="7207659" cy="1596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5869587"/>
            <a:ext cx="4251041" cy="764937"/>
          </a:xfrm>
          <a:prstGeom prst="rect">
            <a:avLst/>
          </a:prstGeom>
          <a:solidFill>
            <a:srgbClr val="043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6" tIns="60943" rIns="121886" bIns="60943" rtlCol="0" anchor="ctr"/>
          <a:lstStyle/>
          <a:p>
            <a:pPr algn="ctr" defTabSz="914149"/>
            <a:endParaRPr lang="en-US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6554" y="4604225"/>
            <a:ext cx="4510792" cy="1107705"/>
          </a:xfrm>
          <a:prstGeom prst="rect">
            <a:avLst/>
          </a:prstGeom>
          <a:noFill/>
        </p:spPr>
        <p:txBody>
          <a:bodyPr wrap="square" lIns="121886" tIns="60943" rIns="121886" bIns="60943" rtlCol="0">
            <a:spAutoFit/>
          </a:bodyPr>
          <a:lstStyle/>
          <a:p>
            <a:pPr algn="ctr" defTabSz="914149"/>
            <a:r>
              <a:rPr lang="en-GB" sz="3199" dirty="0">
                <a:solidFill>
                  <a:srgbClr val="FFFFFF"/>
                </a:solidFill>
                <a:latin typeface="Arial"/>
              </a:rPr>
              <a:t>Scaling Data Science </a:t>
            </a:r>
            <a:r>
              <a:rPr lang="en-GB" sz="3199" dirty="0">
                <a:solidFill>
                  <a:srgbClr val="F39800"/>
                </a:solidFill>
                <a:latin typeface="Arial"/>
              </a:rPr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3961617134"/>
      </p:ext>
    </p:extLst>
  </p:cSld>
  <p:clrMapOvr>
    <a:masterClrMapping/>
  </p:clrMapOvr>
</p:sld>
</file>

<file path=ppt/theme/theme1.xml><?xml version="1.0" encoding="utf-8"?>
<a:theme xmlns:a="http://schemas.openxmlformats.org/drawingml/2006/main" name="2017 Cox Automotive Template-widescreen">
  <a:themeElements>
    <a:clrScheme name="Custom 132">
      <a:dk1>
        <a:srgbClr val="414141"/>
      </a:dk1>
      <a:lt1>
        <a:srgbClr val="FFFFFF"/>
      </a:lt1>
      <a:dk2>
        <a:srgbClr val="0F3263"/>
      </a:dk2>
      <a:lt2>
        <a:srgbClr val="3D71A0"/>
      </a:lt2>
      <a:accent1>
        <a:srgbClr val="81857B"/>
      </a:accent1>
      <a:accent2>
        <a:srgbClr val="1271BB"/>
      </a:accent2>
      <a:accent3>
        <a:srgbClr val="0E6D46"/>
      </a:accent3>
      <a:accent4>
        <a:srgbClr val="59124F"/>
      </a:accent4>
      <a:accent5>
        <a:srgbClr val="98153F"/>
      </a:accent5>
      <a:accent6>
        <a:srgbClr val="F48617"/>
      </a:accent6>
      <a:hlink>
        <a:srgbClr val="172A8B"/>
      </a:hlink>
      <a:folHlink>
        <a:srgbClr val="0F32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F326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ata Solutions Colours">
      <a:dk1>
        <a:srgbClr val="005188"/>
      </a:dk1>
      <a:lt1>
        <a:srgbClr val="FFFFFF"/>
      </a:lt1>
      <a:dk2>
        <a:srgbClr val="868686"/>
      </a:dk2>
      <a:lt2>
        <a:srgbClr val="ACACAC"/>
      </a:lt2>
      <a:accent1>
        <a:srgbClr val="005188"/>
      </a:accent1>
      <a:accent2>
        <a:srgbClr val="0683C6"/>
      </a:accent2>
      <a:accent3>
        <a:srgbClr val="F39800"/>
      </a:accent3>
      <a:accent4>
        <a:srgbClr val="868686"/>
      </a:accent4>
      <a:accent5>
        <a:srgbClr val="AEAEAE"/>
      </a:accent5>
      <a:accent6>
        <a:srgbClr val="FFFFFF"/>
      </a:accent6>
      <a:hlink>
        <a:srgbClr val="F39800"/>
      </a:hlink>
      <a:folHlink>
        <a:srgbClr val="F398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63734e6-1014-49c8-85fe-7464b52a8462">MHMID-329163347-487</_dlc_DocId>
    <_dlc_DocIdUrl xmlns="f63734e6-1014-49c8-85fe-7464b52a8462">
      <Url>https://manheimbpos.sharepoint.com/Data_Intelligence/_layouts/15/DocIdRedir.aspx?ID=MHMID-329163347-487</Url>
      <Description>MHMID-329163347-487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D29356D773B42BA0D3003198E5F93" ma:contentTypeVersion="42" ma:contentTypeDescription="Create a new document." ma:contentTypeScope="" ma:versionID="11b31c9929928838be84d2122ea14364">
  <xsd:schema xmlns:xsd="http://www.w3.org/2001/XMLSchema" xmlns:xs="http://www.w3.org/2001/XMLSchema" xmlns:p="http://schemas.microsoft.com/office/2006/metadata/properties" xmlns:ns2="f63734e6-1014-49c8-85fe-7464b52a8462" xmlns:ns3="f5c95e81-8161-4d3e-98cc-94222a634083" targetNamespace="http://schemas.microsoft.com/office/2006/metadata/properties" ma:root="true" ma:fieldsID="33b66a3d6e4d9d1d919ce98981414931" ns2:_="" ns3:_="">
    <xsd:import namespace="f63734e6-1014-49c8-85fe-7464b52a8462"/>
    <xsd:import namespace="f5c95e81-8161-4d3e-98cc-94222a6340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734e6-1014-49c8-85fe-7464b52a84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95e81-8161-4d3e-98cc-94222a634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D5D27-8662-45AF-82EE-8173D0B2F12F}">
  <ds:schemaRefs>
    <ds:schemaRef ds:uri="f63734e6-1014-49c8-85fe-7464b52a8462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5c95e81-8161-4d3e-98cc-94222a63408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EA6C736-7BD5-4567-A25B-45D0B32FF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3734e6-1014-49c8-85fe-7464b52a8462"/>
    <ds:schemaRef ds:uri="f5c95e81-8161-4d3e-98cc-94222a6340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C7E16-5612-4855-9961-1D649071DFC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5160C3D-DA07-4975-B523-8A32E2356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Cox Automotive Template-widescreen</Template>
  <TotalTime>26669</TotalTime>
  <Words>1118</Words>
  <Application>Microsoft Office PowerPoint</Application>
  <PresentationFormat>Custom</PresentationFormat>
  <Paragraphs>238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2017 Cox Automotive Template-widescreen</vt:lpstr>
      <vt:lpstr>Office Theme</vt:lpstr>
      <vt:lpstr>Scaling Data Science Teams &amp; Tech  Shaun “Kafka” McGirr – Lead Data Scientist David “Blockchain” Asboth – Data Scientist   24 May 2018</vt:lpstr>
      <vt:lpstr>Overview</vt:lpstr>
      <vt:lpstr>Why Data Solutions exists</vt:lpstr>
      <vt:lpstr>What does Data Science work on?</vt:lpstr>
      <vt:lpstr>What is Data Science at Cox Automotive?</vt:lpstr>
      <vt:lpstr>Mapping competencies on to a workflow</vt:lpstr>
      <vt:lpstr>Got the right hats to scale, what now?</vt:lpstr>
      <vt:lpstr>Radical idea: everything of value in data is preceded by a valuable question</vt:lpstr>
      <vt:lpstr>PowerPoint Presentation</vt:lpstr>
      <vt:lpstr>Case Study: Vehicle Market Data Feed</vt:lpstr>
      <vt:lpstr>Data Science Workflow – Phase 1: Exploration</vt:lpstr>
      <vt:lpstr>Data Science Workflow – Phase 2: Scaling Up Analysis</vt:lpstr>
      <vt:lpstr>Data Science Workflow – Phase 3: Production?</vt:lpstr>
      <vt:lpstr>PowerPoint Presentation</vt:lpstr>
      <vt:lpstr>Who is responsible for production?</vt:lpstr>
      <vt:lpstr>PowerPoint Presentation</vt:lpstr>
      <vt:lpstr>“Full-Stacking” your Half-Stack Data Scientists</vt:lpstr>
      <vt:lpstr>PowerPoint Presentation</vt:lpstr>
      <vt:lpstr>R&amp;D and Production – complete separation?</vt:lpstr>
      <vt:lpstr>PowerPoint Presentation</vt:lpstr>
      <vt:lpstr>Data Science Platforms: The Sales Pitch</vt:lpstr>
      <vt:lpstr>PowerPoint Presentation</vt:lpstr>
      <vt:lpstr>Our Requirements</vt:lpstr>
      <vt:lpstr>Bridging the Gap with Compromise</vt:lpstr>
      <vt:lpstr>Bridging the Gap with Compromise</vt:lpstr>
      <vt:lpstr>Introducing Waimak</vt:lpstr>
      <vt:lpstr>Introducing Waimak</vt:lpstr>
      <vt:lpstr>Introducing Waimak</vt:lpstr>
      <vt:lpstr>Other Benefits</vt:lpstr>
      <vt:lpstr>Benefits to Business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Luke Fletcher</dc:creator>
  <cp:keywords/>
  <dc:description/>
  <cp:lastModifiedBy>David Asboth</cp:lastModifiedBy>
  <cp:revision>129</cp:revision>
  <cp:lastPrinted>2018-03-21T10:02:39Z</cp:lastPrinted>
  <dcterms:created xsi:type="dcterms:W3CDTF">2017-03-21T09:57:36Z</dcterms:created>
  <dcterms:modified xsi:type="dcterms:W3CDTF">2018-05-24T13:11:42Z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62c9719c-6155-4bcb-b5ea-f7a858088222</vt:lpwstr>
  </property>
  <property fmtid="{D5CDD505-2E9C-101B-9397-08002B2CF9AE}" pid="3" name="ContentTypeId">
    <vt:lpwstr>0x0101004B7D29356D773B42BA0D3003198E5F93</vt:lpwstr>
  </property>
</Properties>
</file>